
<file path=[Content_Types].xml><?xml version="1.0" encoding="utf-8"?>
<Types xmlns="http://schemas.openxmlformats.org/package/2006/content-types">
  <Default Extension="bmp" ContentType="image/bmp"/>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sldIdLst>
    <p:sldId id="256" r:id="rId2"/>
    <p:sldId id="257" r:id="rId3"/>
    <p:sldId id="259" r:id="rId4"/>
    <p:sldId id="261" r:id="rId5"/>
    <p:sldId id="270" r:id="rId6"/>
    <p:sldId id="271" r:id="rId7"/>
    <p:sldId id="258" r:id="rId8"/>
    <p:sldId id="260" r:id="rId9"/>
    <p:sldId id="263" r:id="rId10"/>
    <p:sldId id="262" r:id="rId11"/>
    <p:sldId id="264" r:id="rId12"/>
    <p:sldId id="273" r:id="rId13"/>
    <p:sldId id="266" r:id="rId14"/>
    <p:sldId id="267" r:id="rId15"/>
    <p:sldId id="268" r:id="rId16"/>
    <p:sldId id="272" r:id="rId17"/>
    <p:sldId id="275" r:id="rId18"/>
    <p:sldId id="276" r:id="rId19"/>
    <p:sldId id="277" r:id="rId20"/>
    <p:sldId id="274" r:id="rId21"/>
    <p:sldId id="278" r:id="rId22"/>
    <p:sldId id="279" r:id="rId23"/>
    <p:sldId id="280" r:id="rId24"/>
    <p:sldId id="281" r:id="rId25"/>
    <p:sldId id="283" r:id="rId26"/>
    <p:sldId id="282" r:id="rId27"/>
    <p:sldId id="284" r:id="rId28"/>
    <p:sldId id="287" r:id="rId29"/>
    <p:sldId id="285" r:id="rId30"/>
    <p:sldId id="288" r:id="rId31"/>
    <p:sldId id="286" r:id="rId32"/>
    <p:sldId id="289" r:id="rId33"/>
    <p:sldId id="290" r:id="rId34"/>
    <p:sldId id="265" r:id="rId35"/>
    <p:sldId id="269"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62" autoAdjust="0"/>
    <p:restoredTop sz="94660"/>
  </p:normalViewPr>
  <p:slideViewPr>
    <p:cSldViewPr>
      <p:cViewPr varScale="1">
        <p:scale>
          <a:sx n="69" d="100"/>
          <a:sy n="69" d="100"/>
        </p:scale>
        <p:origin x="-1410"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E308B4-CA7F-4F1C-B1B1-8F0308A8552A}" type="datetimeFigureOut">
              <a:rPr lang="en-US" smtClean="0"/>
              <a:t>3/13/2011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9EEED9-39D9-4B58-8525-014815D897B1}" type="slidenum">
              <a:rPr lang="en-US" smtClean="0"/>
              <a:t>‹#›</a:t>
            </a:fld>
            <a:endParaRPr lang="en-US"/>
          </a:p>
        </p:txBody>
      </p:sp>
    </p:spTree>
    <p:extLst>
      <p:ext uri="{BB962C8B-B14F-4D97-AF65-F5344CB8AC3E}">
        <p14:creationId xmlns:p14="http://schemas.microsoft.com/office/powerpoint/2010/main" val="35135969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9EEED9-39D9-4B58-8525-014815D897B1}" type="slidenum">
              <a:rPr lang="en-US" smtClean="0"/>
              <a:t>22</a:t>
            </a:fld>
            <a:endParaRPr lang="en-US"/>
          </a:p>
        </p:txBody>
      </p:sp>
    </p:spTree>
    <p:extLst>
      <p:ext uri="{BB962C8B-B14F-4D97-AF65-F5344CB8AC3E}">
        <p14:creationId xmlns:p14="http://schemas.microsoft.com/office/powerpoint/2010/main" val="1098251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E3577D9A-AEB2-4730-88B2-63E2B0BCF3CF}" type="datetimeFigureOut">
              <a:rPr lang="en-US" smtClean="0"/>
              <a:t>3/13/2011</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322E8C0D-E71D-4BB8-ADEF-BB23D5B68CD7}"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3577D9A-AEB2-4730-88B2-63E2B0BCF3CF}" type="datetimeFigureOut">
              <a:rPr lang="en-US" smtClean="0"/>
              <a:t>3/13/2011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2E8C0D-E71D-4BB8-ADEF-BB23D5B68CD7}"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3577D9A-AEB2-4730-88B2-63E2B0BCF3CF}" type="datetimeFigureOut">
              <a:rPr lang="en-US" smtClean="0"/>
              <a:t>3/13/2011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2E8C0D-E71D-4BB8-ADEF-BB23D5B68CD7}"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3577D9A-AEB2-4730-88B2-63E2B0BCF3CF}" type="datetimeFigureOut">
              <a:rPr lang="en-US" smtClean="0"/>
              <a:t>3/13/2011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2E8C0D-E71D-4BB8-ADEF-BB23D5B68CD7}"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E3577D9A-AEB2-4730-88B2-63E2B0BCF3CF}" type="datetimeFigureOut">
              <a:rPr lang="en-US" smtClean="0"/>
              <a:t>3/13/2011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22E8C0D-E71D-4BB8-ADEF-BB23D5B68CD7}"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3577D9A-AEB2-4730-88B2-63E2B0BCF3CF}" type="datetimeFigureOut">
              <a:rPr lang="en-US" smtClean="0"/>
              <a:t>3/13/2011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22E8C0D-E71D-4BB8-ADEF-BB23D5B68CD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577D9A-AEB2-4730-88B2-63E2B0BCF3CF}" type="datetimeFigureOut">
              <a:rPr lang="en-US" smtClean="0"/>
              <a:t>3/13/2011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22E8C0D-E71D-4BB8-ADEF-BB23D5B68CD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3577D9A-AEB2-4730-88B2-63E2B0BCF3CF}" type="datetimeFigureOut">
              <a:rPr lang="en-US" smtClean="0"/>
              <a:t>3/13/2011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2E8C0D-E71D-4BB8-ADEF-BB23D5B68CD7}"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3577D9A-AEB2-4730-88B2-63E2B0BCF3CF}" type="datetimeFigureOut">
              <a:rPr lang="en-US" smtClean="0"/>
              <a:t>3/13/2011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322E8C0D-E71D-4BB8-ADEF-BB23D5B68CD7}"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3577D9A-AEB2-4730-88B2-63E2B0BCF3CF}" type="datetimeFigureOut">
              <a:rPr lang="en-US" smtClean="0"/>
              <a:t>3/13/2011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2E8C0D-E71D-4BB8-ADEF-BB23D5B68CD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3577D9A-AEB2-4730-88B2-63E2B0BCF3CF}" type="datetimeFigureOut">
              <a:rPr lang="en-US" smtClean="0"/>
              <a:t>3/13/2011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2E8C0D-E71D-4BB8-ADEF-BB23D5B68CD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E3577D9A-AEB2-4730-88B2-63E2B0BCF3CF}" type="datetimeFigureOut">
              <a:rPr lang="en-US" smtClean="0"/>
              <a:t>3/13/2011</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22E8C0D-E71D-4BB8-ADEF-BB23D5B68CD7}"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6.bmp"/></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w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w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www.familyfirstaid.org/teen-pregnancy.html" TargetMode="External"/><Relationship Id="rId2" Type="http://schemas.openxmlformats.org/officeDocument/2006/relationships/hyperlink" Target="http://www.cdc.gov/nchs/data/databriefs/db18.htm" TargetMode="External"/><Relationship Id="rId1" Type="http://schemas.openxmlformats.org/officeDocument/2006/relationships/slideLayout" Target="../slideLayouts/slideLayout2.xml"/><Relationship Id="rId4" Type="http://schemas.openxmlformats.org/officeDocument/2006/relationships/hyperlink" Target="http://www.cdc.gov/nchs/data/databriefs/db46.pdf"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www.thenationalcampaign.org/espanol/PDF/latino_overview.pdf" TargetMode="External"/><Relationship Id="rId2" Type="http://schemas.openxmlformats.org/officeDocument/2006/relationships/hyperlink" Target="http://www.womenshealthchannel.com/teenpregnancy/index.shtml" TargetMode="External"/><Relationship Id="rId1" Type="http://schemas.openxmlformats.org/officeDocument/2006/relationships/slideLayout" Target="../slideLayouts/slideLayout2.xml"/><Relationship Id="rId5" Type="http://schemas.openxmlformats.org/officeDocument/2006/relationships/hyperlink" Target="http://www.healthypeople.gov/hp2020/Objectives/TopicAreas.aspx" TargetMode="External"/><Relationship Id="rId4" Type="http://schemas.openxmlformats.org/officeDocument/2006/relationships/hyperlink" Target="http://www.thenationalcampaign.org/nationa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838200"/>
            <a:ext cx="7851648" cy="1066800"/>
          </a:xfrm>
        </p:spPr>
        <p:txBody>
          <a:bodyPr/>
          <a:lstStyle/>
          <a:p>
            <a:pPr algn="ctr"/>
            <a:r>
              <a:rPr lang="en-US" dirty="0" smtClean="0"/>
              <a:t>Aggregate At Risk</a:t>
            </a:r>
            <a:endParaRPr lang="en-US" dirty="0"/>
          </a:p>
        </p:txBody>
      </p:sp>
      <p:sp>
        <p:nvSpPr>
          <p:cNvPr id="3" name="Subtitle 2"/>
          <p:cNvSpPr>
            <a:spLocks noGrp="1"/>
          </p:cNvSpPr>
          <p:nvPr>
            <p:ph type="subTitle" idx="1"/>
          </p:nvPr>
        </p:nvSpPr>
        <p:spPr>
          <a:xfrm>
            <a:off x="530352" y="3020291"/>
            <a:ext cx="7854696" cy="1752600"/>
          </a:xfrm>
        </p:spPr>
        <p:txBody>
          <a:bodyPr>
            <a:normAutofit/>
          </a:bodyPr>
          <a:lstStyle/>
          <a:p>
            <a:pPr algn="ctr"/>
            <a:r>
              <a:rPr lang="en-US" sz="3200" dirty="0" smtClean="0"/>
              <a:t>Hispanic Teenagers and Teenage Pregnancy</a:t>
            </a:r>
            <a:endParaRPr lang="en-US" sz="3200" dirty="0"/>
          </a:p>
        </p:txBody>
      </p:sp>
      <p:sp>
        <p:nvSpPr>
          <p:cNvPr id="4" name="TextBox 3"/>
          <p:cNvSpPr txBox="1"/>
          <p:nvPr/>
        </p:nvSpPr>
        <p:spPr>
          <a:xfrm>
            <a:off x="914400" y="5029200"/>
            <a:ext cx="7086600" cy="369332"/>
          </a:xfrm>
          <a:prstGeom prst="rect">
            <a:avLst/>
          </a:prstGeom>
          <a:noFill/>
        </p:spPr>
        <p:txBody>
          <a:bodyPr wrap="square" rtlCol="0">
            <a:spAutoFit/>
          </a:bodyPr>
          <a:lstStyle/>
          <a:p>
            <a:pPr algn="ctr"/>
            <a:r>
              <a:rPr lang="en-US" dirty="0" smtClean="0"/>
              <a:t>By Eve </a:t>
            </a:r>
            <a:r>
              <a:rPr lang="en-US" dirty="0" err="1" smtClean="0"/>
              <a:t>Wittlin</a:t>
            </a:r>
            <a:r>
              <a:rPr lang="en-US" dirty="0" smtClean="0"/>
              <a:t>-Young , RN</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8400" y="4724400"/>
            <a:ext cx="2581275" cy="1771650"/>
          </a:xfrm>
          <a:prstGeom prst="rect">
            <a:avLst/>
          </a:prstGeom>
        </p:spPr>
      </p:pic>
    </p:spTree>
    <p:extLst>
      <p:ext uri="{BB962C8B-B14F-4D97-AF65-F5344CB8AC3E}">
        <p14:creationId xmlns:p14="http://schemas.microsoft.com/office/powerpoint/2010/main" val="20620759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Demographics, Epidemiological and Statistical Data </a:t>
            </a:r>
            <a:endParaRPr lang="en-US" dirty="0"/>
          </a:p>
        </p:txBody>
      </p:sp>
      <p:sp>
        <p:nvSpPr>
          <p:cNvPr id="3" name="Content Placeholder 2"/>
          <p:cNvSpPr>
            <a:spLocks noGrp="1"/>
          </p:cNvSpPr>
          <p:nvPr>
            <p:ph idx="1"/>
          </p:nvPr>
        </p:nvSpPr>
        <p:spPr>
          <a:xfrm>
            <a:off x="152400" y="1600200"/>
            <a:ext cx="6781800" cy="4914900"/>
          </a:xfrm>
        </p:spPr>
        <p:txBody>
          <a:bodyPr>
            <a:normAutofit/>
          </a:bodyPr>
          <a:lstStyle/>
          <a:p>
            <a:endParaRPr lang="en-US" dirty="0"/>
          </a:p>
          <a:p>
            <a:r>
              <a:rPr lang="en-US" sz="2200" dirty="0"/>
              <a:t>The United States holds the highest rates of teen pregnancy in the western industrialized world, with Florida rated as the sixth highest in the nation (Family first aid, 2004). </a:t>
            </a:r>
            <a:endParaRPr lang="en-US" sz="2200" dirty="0" smtClean="0"/>
          </a:p>
          <a:p>
            <a:r>
              <a:rPr lang="en-US" sz="2200" dirty="0"/>
              <a:t> After a consistent and steady decline since the early 1990s, teen pregnancies and birth rates are on the rise with teen pregnancy up 3% and birth rates showing a 5% increase (The National Campaign, 2010).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6545" y="2590800"/>
            <a:ext cx="1847850" cy="2476500"/>
          </a:xfrm>
          <a:prstGeom prst="rect">
            <a:avLst/>
          </a:prstGeom>
        </p:spPr>
      </p:pic>
    </p:spTree>
    <p:extLst>
      <p:ext uri="{BB962C8B-B14F-4D97-AF65-F5344CB8AC3E}">
        <p14:creationId xmlns:p14="http://schemas.microsoft.com/office/powerpoint/2010/main" val="12407988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Demographics, Epidemiological and Statistical Data continued</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8600" y="4572000"/>
            <a:ext cx="2143125" cy="2143125"/>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4200" y="4876800"/>
            <a:ext cx="2314575" cy="154305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7000" y="4369769"/>
            <a:ext cx="1676400" cy="2077790"/>
          </a:xfrm>
          <a:prstGeom prst="rect">
            <a:avLst/>
          </a:prstGeom>
        </p:spPr>
      </p:pic>
      <p:sp>
        <p:nvSpPr>
          <p:cNvPr id="7" name="TextBox 6"/>
          <p:cNvSpPr txBox="1"/>
          <p:nvPr/>
        </p:nvSpPr>
        <p:spPr>
          <a:xfrm>
            <a:off x="533400" y="1981200"/>
            <a:ext cx="7848600" cy="2677656"/>
          </a:xfrm>
          <a:prstGeom prst="rect">
            <a:avLst/>
          </a:prstGeom>
          <a:noFill/>
        </p:spPr>
        <p:txBody>
          <a:bodyPr wrap="square" rtlCol="0">
            <a:spAutoFit/>
          </a:bodyPr>
          <a:lstStyle/>
          <a:p>
            <a:pPr marL="342900" indent="-342900">
              <a:buFont typeface="Arial" pitchFamily="34" charset="0"/>
              <a:buChar char="•"/>
            </a:pPr>
            <a:r>
              <a:rPr lang="en-US" sz="2000" dirty="0"/>
              <a:t> </a:t>
            </a:r>
            <a:r>
              <a:rPr lang="en-US" sz="2400" dirty="0"/>
              <a:t>It is estimated that 750,000 American teenagers become pregnant every year </a:t>
            </a:r>
            <a:r>
              <a:rPr lang="en-US" sz="2400" dirty="0" smtClean="0"/>
              <a:t>(Maurer &amp; Smith, 2009).</a:t>
            </a:r>
            <a:endParaRPr lang="en-US" sz="2400" dirty="0"/>
          </a:p>
          <a:p>
            <a:endParaRPr lang="en-US" sz="2400" dirty="0" smtClean="0"/>
          </a:p>
          <a:p>
            <a:pPr marL="342900" indent="-342900">
              <a:buFont typeface="Arial" pitchFamily="34" charset="0"/>
              <a:buChar char="•"/>
            </a:pPr>
            <a:r>
              <a:rPr lang="en-US" sz="2400" dirty="0" smtClean="0"/>
              <a:t>The </a:t>
            </a:r>
            <a:r>
              <a:rPr lang="en-US" sz="2400" dirty="0"/>
              <a:t>National Campaign to prevent teen and unplanned pregnancy (2010</a:t>
            </a:r>
            <a:r>
              <a:rPr lang="en-US" sz="2400" dirty="0" smtClean="0"/>
              <a:t>), </a:t>
            </a:r>
            <a:r>
              <a:rPr lang="en-US" sz="2400" dirty="0"/>
              <a:t>states that eight in ten of these pregnancies are unintended and 81 percent are to unmarried teens</a:t>
            </a:r>
            <a:r>
              <a:rPr lang="en-US" sz="2400" dirty="0" smtClean="0"/>
              <a:t>.</a:t>
            </a:r>
            <a:endParaRPr lang="en-US" sz="2400" dirty="0"/>
          </a:p>
        </p:txBody>
      </p:sp>
    </p:spTree>
    <p:extLst>
      <p:ext uri="{BB962C8B-B14F-4D97-AF65-F5344CB8AC3E}">
        <p14:creationId xmlns:p14="http://schemas.microsoft.com/office/powerpoint/2010/main" val="27062598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143000"/>
          </a:xfrm>
        </p:spPr>
        <p:txBody>
          <a:bodyPr>
            <a:normAutofit fontScale="90000"/>
          </a:bodyPr>
          <a:lstStyle/>
          <a:p>
            <a:pPr algn="ctr"/>
            <a:r>
              <a:rPr lang="en-US" dirty="0"/>
              <a:t>Demographics, Epidemiological and Statistical Data continued</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70018" y="1735282"/>
            <a:ext cx="6553200" cy="4914900"/>
          </a:xfrm>
        </p:spPr>
      </p:pic>
      <p:sp>
        <p:nvSpPr>
          <p:cNvPr id="6" name="TextBox 5"/>
          <p:cNvSpPr txBox="1"/>
          <p:nvPr/>
        </p:nvSpPr>
        <p:spPr>
          <a:xfrm>
            <a:off x="304800" y="2133600"/>
            <a:ext cx="1981200" cy="3693319"/>
          </a:xfrm>
          <a:prstGeom prst="rect">
            <a:avLst/>
          </a:prstGeom>
          <a:noFill/>
        </p:spPr>
        <p:txBody>
          <a:bodyPr wrap="square" rtlCol="0">
            <a:spAutoFit/>
          </a:bodyPr>
          <a:lstStyle/>
          <a:p>
            <a:r>
              <a:rPr lang="en-US" dirty="0" smtClean="0"/>
              <a:t>This is a State-specific </a:t>
            </a:r>
            <a:r>
              <a:rPr lang="en-US" dirty="0"/>
              <a:t>teenage birth </a:t>
            </a:r>
            <a:r>
              <a:rPr lang="en-US" dirty="0" smtClean="0"/>
              <a:t>rates map that presents the data for 15-19 year olds birth rates by state. This presents the fact that the rates </a:t>
            </a:r>
            <a:r>
              <a:rPr lang="en-US" dirty="0"/>
              <a:t>are highest across the S</a:t>
            </a:r>
            <a:r>
              <a:rPr lang="en-US" dirty="0" smtClean="0"/>
              <a:t>outhern United States</a:t>
            </a:r>
            <a:r>
              <a:rPr lang="en-US" dirty="0"/>
              <a:t> </a:t>
            </a:r>
            <a:r>
              <a:rPr lang="en-US" dirty="0" smtClean="0"/>
              <a:t>(NCHS, 2010).</a:t>
            </a:r>
            <a:endParaRPr lang="en-US" dirty="0"/>
          </a:p>
        </p:txBody>
      </p:sp>
    </p:spTree>
    <p:extLst>
      <p:ext uri="{BB962C8B-B14F-4D97-AF65-F5344CB8AC3E}">
        <p14:creationId xmlns:p14="http://schemas.microsoft.com/office/powerpoint/2010/main" val="30886319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Demographics, Epidemiological and Statistical Data continued</a:t>
            </a:r>
          </a:p>
        </p:txBody>
      </p:sp>
      <p:sp>
        <p:nvSpPr>
          <p:cNvPr id="3" name="Content Placeholder 2"/>
          <p:cNvSpPr>
            <a:spLocks noGrp="1"/>
          </p:cNvSpPr>
          <p:nvPr>
            <p:ph idx="1"/>
          </p:nvPr>
        </p:nvSpPr>
        <p:spPr>
          <a:xfrm>
            <a:off x="533400" y="1939290"/>
            <a:ext cx="8382000" cy="4389120"/>
          </a:xfrm>
        </p:spPr>
        <p:txBody>
          <a:bodyPr/>
          <a:lstStyle/>
          <a:p>
            <a:r>
              <a:rPr lang="en-US" sz="3200" b="1" dirty="0"/>
              <a:t>Minority teens are most vulnerable to first coitus </a:t>
            </a:r>
            <a:r>
              <a:rPr lang="en-US" sz="3200" b="1" dirty="0" smtClean="0"/>
              <a:t>at early </a:t>
            </a:r>
            <a:r>
              <a:rPr lang="en-US" sz="3200" b="1" dirty="0"/>
              <a:t>age with subsequent childbearing. </a:t>
            </a:r>
            <a:endParaRPr lang="en-US" sz="3200" b="1" dirty="0" smtClean="0"/>
          </a:p>
          <a:p>
            <a:endParaRPr lang="en-US" dirty="0" smtClean="0"/>
          </a:p>
          <a:p>
            <a:endParaRPr lang="en-US" dirty="0"/>
          </a:p>
          <a:p>
            <a:endParaRPr lang="en-US" dirty="0" smtClean="0"/>
          </a:p>
          <a:p>
            <a:r>
              <a:rPr lang="en-US" dirty="0" smtClean="0"/>
              <a:t>In </a:t>
            </a:r>
            <a:r>
              <a:rPr lang="en-US" dirty="0"/>
              <a:t>2003, </a:t>
            </a:r>
            <a:r>
              <a:rPr lang="en-US" dirty="0" smtClean="0"/>
              <a:t>Hispanic and </a:t>
            </a:r>
            <a:r>
              <a:rPr lang="en-US" dirty="0"/>
              <a:t>African American teens had birth rates </a:t>
            </a:r>
            <a:r>
              <a:rPr lang="en-US" dirty="0" smtClean="0"/>
              <a:t>more than </a:t>
            </a:r>
            <a:r>
              <a:rPr lang="en-US" dirty="0"/>
              <a:t>double that for </a:t>
            </a:r>
            <a:r>
              <a:rPr lang="en-US" dirty="0" smtClean="0"/>
              <a:t>Caucasian teens. </a:t>
            </a:r>
          </a:p>
          <a:p>
            <a:pPr marL="0" indent="0">
              <a:buNone/>
            </a:pP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8200" y="3200400"/>
            <a:ext cx="2251993" cy="1545648"/>
          </a:xfrm>
          <a:prstGeom prst="rect">
            <a:avLst/>
          </a:prstGeom>
        </p:spPr>
      </p:pic>
      <p:sp>
        <p:nvSpPr>
          <p:cNvPr id="7" name="TextBox 6"/>
          <p:cNvSpPr txBox="1"/>
          <p:nvPr/>
        </p:nvSpPr>
        <p:spPr>
          <a:xfrm>
            <a:off x="5334000" y="6096000"/>
            <a:ext cx="3429000" cy="369332"/>
          </a:xfrm>
          <a:prstGeom prst="rect">
            <a:avLst/>
          </a:prstGeom>
          <a:noFill/>
        </p:spPr>
        <p:txBody>
          <a:bodyPr wrap="square" rtlCol="0">
            <a:spAutoFit/>
          </a:bodyPr>
          <a:lstStyle/>
          <a:p>
            <a:r>
              <a:rPr lang="en-US" dirty="0" err="1"/>
              <a:t>Talashek</a:t>
            </a:r>
            <a:r>
              <a:rPr lang="en-US" dirty="0" smtClean="0"/>
              <a:t>, </a:t>
            </a:r>
            <a:r>
              <a:rPr lang="en-US" dirty="0"/>
              <a:t>Alba</a:t>
            </a:r>
            <a:r>
              <a:rPr lang="en-US" dirty="0" smtClean="0"/>
              <a:t>, </a:t>
            </a:r>
            <a:r>
              <a:rPr lang="en-US" dirty="0"/>
              <a:t>&amp; </a:t>
            </a:r>
            <a:r>
              <a:rPr lang="en-US" dirty="0" smtClean="0"/>
              <a:t>Patel, 2006</a:t>
            </a:r>
            <a:endParaRPr lang="en-US" dirty="0"/>
          </a:p>
        </p:txBody>
      </p:sp>
    </p:spTree>
    <p:extLst>
      <p:ext uri="{BB962C8B-B14F-4D97-AF65-F5344CB8AC3E}">
        <p14:creationId xmlns:p14="http://schemas.microsoft.com/office/powerpoint/2010/main" val="4788379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Demographics, Epidemiological and Statistical Data continued</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05200" y="2286000"/>
            <a:ext cx="5410199" cy="3656642"/>
          </a:xfrm>
        </p:spPr>
      </p:pic>
      <p:sp>
        <p:nvSpPr>
          <p:cNvPr id="5" name="TextBox 4"/>
          <p:cNvSpPr txBox="1"/>
          <p:nvPr/>
        </p:nvSpPr>
        <p:spPr>
          <a:xfrm>
            <a:off x="6096000" y="6019800"/>
            <a:ext cx="2667000" cy="646331"/>
          </a:xfrm>
          <a:prstGeom prst="rect">
            <a:avLst/>
          </a:prstGeom>
          <a:noFill/>
        </p:spPr>
        <p:txBody>
          <a:bodyPr wrap="square" rtlCol="0">
            <a:spAutoFit/>
          </a:bodyPr>
          <a:lstStyle/>
          <a:p>
            <a:r>
              <a:rPr lang="en-US" dirty="0" smtClean="0"/>
              <a:t>The National Campaign, 2008</a:t>
            </a:r>
            <a:endParaRPr lang="en-US" dirty="0"/>
          </a:p>
        </p:txBody>
      </p:sp>
      <p:sp>
        <p:nvSpPr>
          <p:cNvPr id="3" name="TextBox 2"/>
          <p:cNvSpPr txBox="1"/>
          <p:nvPr/>
        </p:nvSpPr>
        <p:spPr>
          <a:xfrm>
            <a:off x="450273" y="3276600"/>
            <a:ext cx="2743200" cy="1754326"/>
          </a:xfrm>
          <a:prstGeom prst="rect">
            <a:avLst/>
          </a:prstGeom>
          <a:noFill/>
        </p:spPr>
        <p:txBody>
          <a:bodyPr wrap="square" rtlCol="0">
            <a:spAutoFit/>
          </a:bodyPr>
          <a:lstStyle/>
          <a:p>
            <a:r>
              <a:rPr lang="en-US" dirty="0" smtClean="0"/>
              <a:t>This chart presents the data that Hispanics have consistently had the highest births rates among racial groups in the U.S. </a:t>
            </a:r>
            <a:endParaRPr lang="en-US" dirty="0"/>
          </a:p>
        </p:txBody>
      </p:sp>
    </p:spTree>
    <p:extLst>
      <p:ext uri="{BB962C8B-B14F-4D97-AF65-F5344CB8AC3E}">
        <p14:creationId xmlns:p14="http://schemas.microsoft.com/office/powerpoint/2010/main" val="42177474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609600"/>
            <a:ext cx="8229600" cy="1066800"/>
          </a:xfrm>
        </p:spPr>
        <p:txBody>
          <a:bodyPr>
            <a:normAutofit fontScale="90000"/>
          </a:bodyPr>
          <a:lstStyle/>
          <a:p>
            <a:pPr algn="ctr"/>
            <a:r>
              <a:rPr lang="en-US" dirty="0"/>
              <a:t>Demographics, Epidemiological and Statistical Data c</a:t>
            </a:r>
            <a:r>
              <a:rPr lang="en-US" dirty="0" smtClean="0"/>
              <a:t>ontinued</a:t>
            </a:r>
            <a:endParaRPr lang="en-US" dirty="0"/>
          </a:p>
        </p:txBody>
      </p:sp>
      <p:sp>
        <p:nvSpPr>
          <p:cNvPr id="3" name="Content Placeholder 2"/>
          <p:cNvSpPr>
            <a:spLocks noGrp="1"/>
          </p:cNvSpPr>
          <p:nvPr>
            <p:ph idx="1"/>
          </p:nvPr>
        </p:nvSpPr>
        <p:spPr>
          <a:xfrm>
            <a:off x="1933575" y="2336956"/>
            <a:ext cx="6996111" cy="3627120"/>
          </a:xfrm>
        </p:spPr>
        <p:txBody>
          <a:bodyPr>
            <a:normAutofit/>
          </a:bodyPr>
          <a:lstStyle/>
          <a:p>
            <a:r>
              <a:rPr lang="en-US" sz="2200" dirty="0"/>
              <a:t>Teenage birth rates have historically been higher </a:t>
            </a:r>
            <a:r>
              <a:rPr lang="en-US" sz="2200" dirty="0" smtClean="0"/>
              <a:t>for </a:t>
            </a:r>
            <a:r>
              <a:rPr lang="en-US" sz="2200" dirty="0"/>
              <a:t>Hispanic teenagers than for non-Hispanic white </a:t>
            </a:r>
            <a:r>
              <a:rPr lang="en-US" sz="2200" dirty="0" smtClean="0"/>
              <a:t>teenagers (NCHS, 2010)</a:t>
            </a:r>
            <a:endParaRPr lang="en-US" sz="2200" dirty="0"/>
          </a:p>
          <a:p>
            <a:r>
              <a:rPr lang="en-US" sz="2200" dirty="0" smtClean="0"/>
              <a:t>A </a:t>
            </a:r>
            <a:r>
              <a:rPr lang="en-US" sz="2200" dirty="0"/>
              <a:t>study by the National Center for Health Statistics </a:t>
            </a:r>
            <a:r>
              <a:rPr lang="en-US" sz="2200" dirty="0" smtClean="0"/>
              <a:t>showed that, </a:t>
            </a:r>
            <a:r>
              <a:rPr lang="en-US" sz="2200" dirty="0"/>
              <a:t>in the United States, Hispanic teenagers (age 15-19) have the highest pregnancy rates at 81.8, while White non-Hispanic teenage girls have the least at 27.2</a:t>
            </a:r>
            <a:r>
              <a:rPr lang="en-US" sz="2200" dirty="0" smtClean="0"/>
              <a:t>, and </a:t>
            </a:r>
            <a:r>
              <a:rPr lang="en-US" sz="2200" dirty="0"/>
              <a:t>with </a:t>
            </a:r>
            <a:r>
              <a:rPr lang="en-US" sz="2200" dirty="0" smtClean="0"/>
              <a:t>African American </a:t>
            </a:r>
            <a:r>
              <a:rPr lang="en-US" sz="2200" dirty="0"/>
              <a:t>non-Hispanic girls in the middle at 64.2 per 1,000 women in </a:t>
            </a:r>
            <a:r>
              <a:rPr lang="en-US" sz="2200" dirty="0" smtClean="0"/>
              <a:t>2007 (NCHS, 2010). </a:t>
            </a:r>
            <a:endParaRPr lang="en-US" sz="2200" dirty="0"/>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0987" y="4953000"/>
            <a:ext cx="1600200" cy="156495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600" y="1905000"/>
            <a:ext cx="1704975" cy="1667420"/>
          </a:xfrm>
          <a:prstGeom prst="rect">
            <a:avLst/>
          </a:prstGeom>
        </p:spPr>
      </p:pic>
    </p:spTree>
    <p:extLst>
      <p:ext uri="{BB962C8B-B14F-4D97-AF65-F5344CB8AC3E}">
        <p14:creationId xmlns:p14="http://schemas.microsoft.com/office/powerpoint/2010/main" val="37803308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Demographics, Epidemiological and Statistical Data continued</a:t>
            </a:r>
          </a:p>
        </p:txBody>
      </p:sp>
      <p:sp>
        <p:nvSpPr>
          <p:cNvPr id="3" name="Content Placeholder 2"/>
          <p:cNvSpPr>
            <a:spLocks noGrp="1"/>
          </p:cNvSpPr>
          <p:nvPr>
            <p:ph idx="1"/>
          </p:nvPr>
        </p:nvSpPr>
        <p:spPr>
          <a:xfrm>
            <a:off x="457200" y="1935480"/>
            <a:ext cx="8229600" cy="2636520"/>
          </a:xfrm>
        </p:spPr>
        <p:txBody>
          <a:bodyPr>
            <a:normAutofit fontScale="92500"/>
          </a:bodyPr>
          <a:lstStyle/>
          <a:p>
            <a:r>
              <a:rPr lang="en-US" dirty="0" smtClean="0"/>
              <a:t>Interestingly, rates </a:t>
            </a:r>
            <a:r>
              <a:rPr lang="en-US" dirty="0"/>
              <a:t>for </a:t>
            </a:r>
            <a:r>
              <a:rPr lang="en-US" dirty="0" smtClean="0"/>
              <a:t>non-Hispanic </a:t>
            </a:r>
            <a:r>
              <a:rPr lang="en-US" dirty="0"/>
              <a:t>white and Hispanic teenagers were uniformly higher in the Southeast and lower in the Northeast and </a:t>
            </a:r>
            <a:r>
              <a:rPr lang="en-US" dirty="0" smtClean="0"/>
              <a:t>California (NCHS, 2010).</a:t>
            </a:r>
          </a:p>
          <a:p>
            <a:r>
              <a:rPr lang="en-US" dirty="0"/>
              <a:t>In 2007, the birth rate for Hispanic </a:t>
            </a:r>
            <a:r>
              <a:rPr lang="en-US" dirty="0" smtClean="0"/>
              <a:t>teenagers, 81.8 </a:t>
            </a:r>
            <a:r>
              <a:rPr lang="en-US" dirty="0"/>
              <a:t>per 1,000 aged 15–19 </a:t>
            </a:r>
            <a:r>
              <a:rPr lang="en-US" dirty="0" smtClean="0"/>
              <a:t>years, which </a:t>
            </a:r>
            <a:r>
              <a:rPr lang="en-US" dirty="0"/>
              <a:t>was nearly three times the rate for non-Hispanic white </a:t>
            </a:r>
            <a:r>
              <a:rPr lang="en-US" dirty="0" smtClean="0"/>
              <a:t>teenagers, 27.2 (NCHS, 2010) </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0" y="4419600"/>
            <a:ext cx="1600200" cy="2400300"/>
          </a:xfrm>
          <a:prstGeom prst="rect">
            <a:avLst/>
          </a:prstGeom>
        </p:spPr>
      </p:pic>
    </p:spTree>
    <p:extLst>
      <p:ext uri="{BB962C8B-B14F-4D97-AF65-F5344CB8AC3E}">
        <p14:creationId xmlns:p14="http://schemas.microsoft.com/office/powerpoint/2010/main" val="10382151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Demographics, Epidemiological and Statistical Data </a:t>
            </a:r>
          </a:p>
        </p:txBody>
      </p:sp>
      <p:sp>
        <p:nvSpPr>
          <p:cNvPr id="3" name="Content Placeholder 2"/>
          <p:cNvSpPr>
            <a:spLocks noGrp="1"/>
          </p:cNvSpPr>
          <p:nvPr>
            <p:ph idx="1"/>
          </p:nvPr>
        </p:nvSpPr>
        <p:spPr>
          <a:xfrm>
            <a:off x="152400" y="1981200"/>
            <a:ext cx="7239000" cy="4389120"/>
          </a:xfrm>
        </p:spPr>
        <p:txBody>
          <a:bodyPr>
            <a:normAutofit/>
          </a:bodyPr>
          <a:lstStyle/>
          <a:p>
            <a:r>
              <a:rPr lang="en-US" dirty="0"/>
              <a:t>Compared with the national birth rate for Hispanic teenagers, birth rates were significantly lower for Hispanic teenagers in California, New York, New Jersey, and Florida, which together accounted for 38% of Hispanic teenage births in </a:t>
            </a:r>
            <a:r>
              <a:rPr lang="en-US" dirty="0" smtClean="0"/>
              <a:t>2007 (NCHS, 2010). </a:t>
            </a:r>
          </a:p>
          <a:p>
            <a:r>
              <a:rPr lang="en-US" dirty="0" smtClean="0"/>
              <a:t>However</a:t>
            </a:r>
            <a:r>
              <a:rPr lang="en-US" dirty="0"/>
              <a:t>, state-specific birth rates for Hispanic teenagers exceeded the national Hispanic teenage birth rate in 35 states and the District of </a:t>
            </a:r>
            <a:r>
              <a:rPr lang="en-US" dirty="0" smtClean="0"/>
              <a:t>Columbia (NCHS,2010).</a:t>
            </a:r>
          </a:p>
        </p:txBody>
      </p:sp>
      <p:pic>
        <p:nvPicPr>
          <p:cNvPr id="1027" name="Picture 3" descr="C:\Program Files (x86)\Microsoft Office\MEDIA\CAGCAT10\j0300840.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6600" y="5105400"/>
            <a:ext cx="1815084" cy="1528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3629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Demographics, Epidemiological and Statistical Data continued</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8773" y="2152095"/>
            <a:ext cx="7166427" cy="4389437"/>
          </a:xfrm>
        </p:spPr>
      </p:pic>
      <p:sp>
        <p:nvSpPr>
          <p:cNvPr id="5" name="TextBox 4"/>
          <p:cNvSpPr txBox="1"/>
          <p:nvPr/>
        </p:nvSpPr>
        <p:spPr>
          <a:xfrm>
            <a:off x="7363690" y="6337259"/>
            <a:ext cx="1524000" cy="369332"/>
          </a:xfrm>
          <a:prstGeom prst="rect">
            <a:avLst/>
          </a:prstGeom>
          <a:noFill/>
        </p:spPr>
        <p:txBody>
          <a:bodyPr wrap="square" rtlCol="0">
            <a:spAutoFit/>
          </a:bodyPr>
          <a:lstStyle/>
          <a:p>
            <a:r>
              <a:rPr lang="en-US" dirty="0" smtClean="0"/>
              <a:t>CDC, 2009</a:t>
            </a:r>
            <a:endParaRPr lang="en-US" dirty="0"/>
          </a:p>
        </p:txBody>
      </p:sp>
      <p:sp>
        <p:nvSpPr>
          <p:cNvPr id="6" name="TextBox 5"/>
          <p:cNvSpPr txBox="1"/>
          <p:nvPr/>
        </p:nvSpPr>
        <p:spPr>
          <a:xfrm>
            <a:off x="7467600" y="2667000"/>
            <a:ext cx="1447800" cy="3416320"/>
          </a:xfrm>
          <a:prstGeom prst="rect">
            <a:avLst/>
          </a:prstGeom>
          <a:noFill/>
        </p:spPr>
        <p:txBody>
          <a:bodyPr wrap="square" rtlCol="0">
            <a:spAutoFit/>
          </a:bodyPr>
          <a:lstStyle/>
          <a:p>
            <a:r>
              <a:rPr lang="en-US" dirty="0" smtClean="0"/>
              <a:t>This graph visually depicts the birth rates for unmarried woman by race comparing the years of 1995, 2002 and 2006.</a:t>
            </a:r>
            <a:endParaRPr lang="en-US" dirty="0"/>
          </a:p>
        </p:txBody>
      </p:sp>
    </p:spTree>
    <p:extLst>
      <p:ext uri="{BB962C8B-B14F-4D97-AF65-F5344CB8AC3E}">
        <p14:creationId xmlns:p14="http://schemas.microsoft.com/office/powerpoint/2010/main" val="20592253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Social, Political, Economic and Cultural factors and their impact</a:t>
            </a:r>
            <a:endParaRPr lang="en-US" dirty="0"/>
          </a:p>
        </p:txBody>
      </p:sp>
      <p:sp>
        <p:nvSpPr>
          <p:cNvPr id="3" name="Content Placeholder 2"/>
          <p:cNvSpPr>
            <a:spLocks noGrp="1"/>
          </p:cNvSpPr>
          <p:nvPr>
            <p:ph idx="1"/>
          </p:nvPr>
        </p:nvSpPr>
        <p:spPr>
          <a:xfrm>
            <a:off x="381000" y="1981200"/>
            <a:ext cx="5867400" cy="4389120"/>
          </a:xfrm>
        </p:spPr>
        <p:txBody>
          <a:bodyPr>
            <a:normAutofit fontScale="92500" lnSpcReduction="20000"/>
          </a:bodyPr>
          <a:lstStyle/>
          <a:p>
            <a:r>
              <a:rPr lang="en-US" dirty="0"/>
              <a:t>With teen pregnancy and birth come </a:t>
            </a:r>
            <a:r>
              <a:rPr lang="en-US" dirty="0" smtClean="0"/>
              <a:t>many social, political and economic consequences</a:t>
            </a:r>
            <a:r>
              <a:rPr lang="en-US" dirty="0"/>
              <a:t>:</a:t>
            </a:r>
            <a:endParaRPr lang="en-US" dirty="0" smtClean="0"/>
          </a:p>
          <a:p>
            <a:r>
              <a:rPr lang="en-US" dirty="0"/>
              <a:t>S</a:t>
            </a:r>
            <a:r>
              <a:rPr lang="en-US" dirty="0" smtClean="0"/>
              <a:t>tatistics </a:t>
            </a:r>
            <a:r>
              <a:rPr lang="en-US" dirty="0"/>
              <a:t>show that only about one third of pregnant teenagers go on to receive their diploma (</a:t>
            </a:r>
            <a:r>
              <a:rPr lang="en-US" dirty="0" err="1"/>
              <a:t>Swierzewski</a:t>
            </a:r>
            <a:r>
              <a:rPr lang="en-US" dirty="0"/>
              <a:t>, 2007). </a:t>
            </a:r>
            <a:endParaRPr lang="en-US" dirty="0" smtClean="0"/>
          </a:p>
          <a:p>
            <a:r>
              <a:rPr lang="en-US" dirty="0" smtClean="0"/>
              <a:t> More than 50% of all teen mothers receive welfare assistance after the birth of their child (Maurer &amp; Smith, 2009)</a:t>
            </a:r>
          </a:p>
          <a:p>
            <a:r>
              <a:rPr lang="en-US" dirty="0" smtClean="0"/>
              <a:t>An estimated $23.6 billion in services was provided in 2004 to families headed by females who were teens when they had their first child (Maurer &amp; Smith, 2009)</a:t>
            </a:r>
          </a:p>
          <a:p>
            <a:endParaRPr lang="en-US" dirty="0" smtClean="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6000" y="2209800"/>
            <a:ext cx="2438400" cy="3352800"/>
          </a:xfrm>
          <a:prstGeom prst="rect">
            <a:avLst/>
          </a:prstGeom>
        </p:spPr>
      </p:pic>
    </p:spTree>
    <p:extLst>
      <p:ext uri="{BB962C8B-B14F-4D97-AF65-F5344CB8AC3E}">
        <p14:creationId xmlns:p14="http://schemas.microsoft.com/office/powerpoint/2010/main" val="42518628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Social, Political, Economic and Cultural factors and their impact</a:t>
            </a:r>
          </a:p>
        </p:txBody>
      </p:sp>
      <p:sp>
        <p:nvSpPr>
          <p:cNvPr id="3" name="Content Placeholder 2"/>
          <p:cNvSpPr>
            <a:spLocks noGrp="1"/>
          </p:cNvSpPr>
          <p:nvPr>
            <p:ph idx="1"/>
          </p:nvPr>
        </p:nvSpPr>
        <p:spPr>
          <a:xfrm>
            <a:off x="4724400" y="1905000"/>
            <a:ext cx="3740727" cy="4800600"/>
          </a:xfrm>
        </p:spPr>
        <p:txBody>
          <a:bodyPr>
            <a:normAutofit fontScale="85000" lnSpcReduction="20000"/>
          </a:bodyPr>
          <a:lstStyle/>
          <a:p>
            <a:r>
              <a:rPr lang="en-US" dirty="0" smtClean="0"/>
              <a:t>Seventy percent of women receiving Temporary Assistance for Needy Families, TANF, say their trusted source of information on preventing pregnancy is a healthcare professional, however, only forty percent say they have actually received information about preventing pregnancy from their provider. </a:t>
            </a:r>
          </a:p>
          <a:p>
            <a:pPr marL="0" indent="0">
              <a:buNone/>
            </a:pPr>
            <a:r>
              <a:rPr lang="en-US" dirty="0"/>
              <a:t>	</a:t>
            </a:r>
            <a:r>
              <a:rPr lang="en-US" dirty="0" smtClean="0"/>
              <a:t>			</a:t>
            </a:r>
            <a:r>
              <a:rPr lang="en-US" dirty="0"/>
              <a:t> </a:t>
            </a:r>
            <a:r>
              <a:rPr lang="en-US" dirty="0" smtClean="0"/>
              <a:t>       </a:t>
            </a:r>
          </a:p>
          <a:p>
            <a:pPr marL="0" indent="0">
              <a:buNone/>
            </a:pPr>
            <a:r>
              <a:rPr lang="en-US" dirty="0"/>
              <a:t> </a:t>
            </a:r>
            <a:r>
              <a:rPr lang="en-US" dirty="0" smtClean="0"/>
              <a:t>                        Brown, S., 2010 </a:t>
            </a:r>
            <a:endParaRPr lang="en-US" dirty="0"/>
          </a:p>
        </p:txBody>
      </p:sp>
      <p:pic>
        <p:nvPicPr>
          <p:cNvPr id="1026" name="Picture 2" descr="C:\Program Files (x86)\Microsoft Office\MEDIA\CAGCAT10\j0240719.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5000" y="2057400"/>
            <a:ext cx="2087643" cy="327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9338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7200"/>
            <a:ext cx="8915400" cy="1505712"/>
          </a:xfrm>
        </p:spPr>
        <p:txBody>
          <a:bodyPr>
            <a:normAutofit fontScale="90000"/>
          </a:bodyPr>
          <a:lstStyle/>
          <a:p>
            <a:r>
              <a:rPr lang="en-US" dirty="0"/>
              <a:t>Social, Political, Economic and Cultural factors and their </a:t>
            </a:r>
            <a:r>
              <a:rPr lang="en-US" dirty="0" smtClean="0"/>
              <a:t>impact continued</a:t>
            </a:r>
            <a:endParaRPr lang="en-US" dirty="0"/>
          </a:p>
        </p:txBody>
      </p:sp>
      <p:sp>
        <p:nvSpPr>
          <p:cNvPr id="3" name="Content Placeholder 2"/>
          <p:cNvSpPr>
            <a:spLocks noGrp="1"/>
          </p:cNvSpPr>
          <p:nvPr>
            <p:ph idx="1"/>
          </p:nvPr>
        </p:nvSpPr>
        <p:spPr>
          <a:xfrm>
            <a:off x="457200" y="2286000"/>
            <a:ext cx="8229600" cy="4038600"/>
          </a:xfrm>
        </p:spPr>
        <p:txBody>
          <a:bodyPr>
            <a:normAutofit fontScale="92500" lnSpcReduction="10000"/>
          </a:bodyPr>
          <a:lstStyle/>
          <a:p>
            <a:r>
              <a:rPr lang="en-US" dirty="0"/>
              <a:t>Other consequences of teen pregnancy that studies conclude include children of teen mothers have:</a:t>
            </a:r>
          </a:p>
          <a:p>
            <a:pPr marL="514350" indent="-514350">
              <a:buFont typeface="+mj-lt"/>
              <a:buAutoNum type="arabicPeriod"/>
            </a:pPr>
            <a:r>
              <a:rPr lang="en-US" b="1" dirty="0"/>
              <a:t>Lower birth weights </a:t>
            </a:r>
          </a:p>
          <a:p>
            <a:pPr marL="514350" indent="-514350">
              <a:buFont typeface="+mj-lt"/>
              <a:buAutoNum type="arabicPeriod"/>
            </a:pPr>
            <a:r>
              <a:rPr lang="en-US" b="1" dirty="0"/>
              <a:t>Are more likely to perform poorly in school </a:t>
            </a:r>
          </a:p>
          <a:p>
            <a:pPr marL="514350" indent="-514350">
              <a:buFont typeface="+mj-lt"/>
              <a:buAutoNum type="arabicPeriod"/>
            </a:pPr>
            <a:r>
              <a:rPr lang="en-US" b="1" dirty="0"/>
              <a:t>Are at a greater risk for abuse and neglect </a:t>
            </a:r>
            <a:r>
              <a:rPr lang="en-US" dirty="0" smtClean="0"/>
              <a:t>(Maurer &amp; Smith, 2009). </a:t>
            </a:r>
            <a:endParaRPr lang="en-US" dirty="0"/>
          </a:p>
          <a:p>
            <a:r>
              <a:rPr lang="en-US" dirty="0"/>
              <a:t>Interestingly statistics also show that the sons of teen mothers are thirteen percent more likely to end up in prison and teen daughters are twenty two percent more likely to become teen moms themselves (Family First Aid, 2004). </a:t>
            </a:r>
          </a:p>
          <a:p>
            <a:endParaRPr lang="en-US" dirty="0"/>
          </a:p>
        </p:txBody>
      </p:sp>
    </p:spTree>
    <p:extLst>
      <p:ext uri="{BB962C8B-B14F-4D97-AF65-F5344CB8AC3E}">
        <p14:creationId xmlns:p14="http://schemas.microsoft.com/office/powerpoint/2010/main" val="26147594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691" y="381000"/>
            <a:ext cx="8991600" cy="1676400"/>
          </a:xfrm>
        </p:spPr>
        <p:txBody>
          <a:bodyPr>
            <a:normAutofit fontScale="90000"/>
          </a:bodyPr>
          <a:lstStyle/>
          <a:p>
            <a:r>
              <a:rPr lang="en-US" dirty="0"/>
              <a:t>Social, Political, Economic and Cultural factors and their impact continued</a:t>
            </a:r>
          </a:p>
        </p:txBody>
      </p:sp>
      <p:sp>
        <p:nvSpPr>
          <p:cNvPr id="3" name="Content Placeholder 2"/>
          <p:cNvSpPr>
            <a:spLocks noGrp="1"/>
          </p:cNvSpPr>
          <p:nvPr>
            <p:ph idx="1"/>
          </p:nvPr>
        </p:nvSpPr>
        <p:spPr>
          <a:xfrm>
            <a:off x="457200" y="2209800"/>
            <a:ext cx="8458200" cy="4114800"/>
          </a:xfrm>
        </p:spPr>
        <p:txBody>
          <a:bodyPr/>
          <a:lstStyle/>
          <a:p>
            <a:r>
              <a:rPr lang="en-US" dirty="0"/>
              <a:t> T</a:t>
            </a:r>
            <a:r>
              <a:rPr lang="en-US" dirty="0" smtClean="0"/>
              <a:t>een </a:t>
            </a:r>
            <a:r>
              <a:rPr lang="en-US" dirty="0"/>
              <a:t>pregnancies cost the United States at least seven billion dollars annually from lost tax revenues, public assistance, child health care, foster care and involvement in the criminal justice system (</a:t>
            </a:r>
            <a:r>
              <a:rPr lang="en-US" dirty="0" err="1"/>
              <a:t>Swierzewski</a:t>
            </a:r>
            <a:r>
              <a:rPr lang="en-US" dirty="0"/>
              <a:t>, 2007). </a:t>
            </a:r>
          </a:p>
          <a:p>
            <a:r>
              <a:rPr lang="en-US" dirty="0" smtClean="0"/>
              <a:t> Clearly, teen </a:t>
            </a:r>
            <a:r>
              <a:rPr lang="en-US" dirty="0"/>
              <a:t>pregnancy not only effects the teens and their families but it affects the health and well being of the </a:t>
            </a:r>
            <a:r>
              <a:rPr lang="en-US" dirty="0" smtClean="0"/>
              <a:t>entire Nation, as well as our communities.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15200" y="5209309"/>
            <a:ext cx="1669472" cy="1329507"/>
          </a:xfrm>
          <a:prstGeom prst="rect">
            <a:avLst/>
          </a:prstGeom>
        </p:spPr>
      </p:pic>
    </p:spTree>
    <p:extLst>
      <p:ext uri="{BB962C8B-B14F-4D97-AF65-F5344CB8AC3E}">
        <p14:creationId xmlns:p14="http://schemas.microsoft.com/office/powerpoint/2010/main" val="21541362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533400"/>
            <a:ext cx="9144000" cy="1389888"/>
          </a:xfrm>
        </p:spPr>
        <p:txBody>
          <a:bodyPr>
            <a:normAutofit fontScale="90000"/>
          </a:bodyPr>
          <a:lstStyle/>
          <a:p>
            <a:r>
              <a:rPr lang="en-US" dirty="0"/>
              <a:t>Social, Political, Economic and Cultural factors and their impact continued</a:t>
            </a:r>
          </a:p>
        </p:txBody>
      </p:sp>
      <p:sp>
        <p:nvSpPr>
          <p:cNvPr id="3" name="Content Placeholder 2"/>
          <p:cNvSpPr>
            <a:spLocks noGrp="1"/>
          </p:cNvSpPr>
          <p:nvPr>
            <p:ph idx="1"/>
          </p:nvPr>
        </p:nvSpPr>
        <p:spPr>
          <a:xfrm>
            <a:off x="4114800" y="1981200"/>
            <a:ext cx="4572000" cy="4648200"/>
          </a:xfrm>
        </p:spPr>
        <p:txBody>
          <a:bodyPr>
            <a:normAutofit fontScale="77500" lnSpcReduction="20000"/>
          </a:bodyPr>
          <a:lstStyle/>
          <a:p>
            <a:pPr marL="0" indent="0">
              <a:buNone/>
            </a:pPr>
            <a:r>
              <a:rPr lang="en-US" dirty="0" smtClean="0"/>
              <a:t>Cultural Factors:</a:t>
            </a:r>
          </a:p>
          <a:p>
            <a:r>
              <a:rPr lang="en-US" dirty="0" smtClean="0"/>
              <a:t>Hispanic teenagers who become pregnant are less likely to have an abortion, experts believe the lower abortion rates is related to the large number of Roman Catholics among the nation’s Hispanics (</a:t>
            </a:r>
            <a:r>
              <a:rPr lang="en-US" dirty="0" err="1" smtClean="0"/>
              <a:t>Melby</a:t>
            </a:r>
            <a:r>
              <a:rPr lang="en-US" dirty="0" smtClean="0"/>
              <a:t>, T., 2006).</a:t>
            </a:r>
          </a:p>
          <a:p>
            <a:r>
              <a:rPr lang="en-US" dirty="0" smtClean="0"/>
              <a:t>Teen pregnancy is not necessarily forbidden in the Hispanic community, many times the Hispanic girl will receive great support from family and friends (</a:t>
            </a:r>
            <a:r>
              <a:rPr lang="en-US" dirty="0" err="1" smtClean="0"/>
              <a:t>Melby</a:t>
            </a:r>
            <a:r>
              <a:rPr lang="en-US" dirty="0" smtClean="0"/>
              <a:t>, T., 2006). </a:t>
            </a:r>
          </a:p>
          <a:p>
            <a:r>
              <a:rPr lang="en-US" dirty="0" smtClean="0"/>
              <a:t>African Americans chose abortion at twice the rate of Hispanic teens, 49.4 per 1000 versus 28.5 per 1000 (Maurer &amp; Smith, 2009). </a:t>
            </a:r>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9145" y="2362200"/>
            <a:ext cx="2667000" cy="3093720"/>
          </a:xfrm>
          <a:prstGeom prst="rect">
            <a:avLst/>
          </a:prstGeom>
        </p:spPr>
      </p:pic>
    </p:spTree>
    <p:extLst>
      <p:ext uri="{BB962C8B-B14F-4D97-AF65-F5344CB8AC3E}">
        <p14:creationId xmlns:p14="http://schemas.microsoft.com/office/powerpoint/2010/main" val="3360277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1371600"/>
          </a:xfrm>
        </p:spPr>
        <p:txBody>
          <a:bodyPr>
            <a:normAutofit fontScale="90000"/>
          </a:bodyPr>
          <a:lstStyle/>
          <a:p>
            <a:pPr algn="ctr"/>
            <a:r>
              <a:rPr lang="en-US" dirty="0"/>
              <a:t>Social, Political, Economic and Cultural factors and their impact continued</a:t>
            </a:r>
          </a:p>
        </p:txBody>
      </p:sp>
      <p:sp>
        <p:nvSpPr>
          <p:cNvPr id="4" name="Content Placeholder 3"/>
          <p:cNvSpPr>
            <a:spLocks noGrp="1"/>
          </p:cNvSpPr>
          <p:nvPr>
            <p:ph idx="1"/>
          </p:nvPr>
        </p:nvSpPr>
        <p:spPr>
          <a:xfrm>
            <a:off x="533400" y="1676400"/>
            <a:ext cx="8229600" cy="4572000"/>
          </a:xfrm>
        </p:spPr>
        <p:txBody>
          <a:bodyPr>
            <a:normAutofit fontScale="92500" lnSpcReduction="10000"/>
          </a:bodyPr>
          <a:lstStyle/>
          <a:p>
            <a:pPr marL="0" indent="0" algn="ctr">
              <a:buNone/>
            </a:pPr>
            <a:endParaRPr lang="en-US" b="1" dirty="0" smtClean="0"/>
          </a:p>
          <a:p>
            <a:pPr marL="0" indent="0" algn="ctr">
              <a:buNone/>
            </a:pPr>
            <a:endParaRPr lang="en-US" b="1" dirty="0"/>
          </a:p>
          <a:p>
            <a:pPr marL="0" indent="0" algn="ctr">
              <a:buNone/>
            </a:pPr>
            <a:endParaRPr lang="en-US" b="1" dirty="0" smtClean="0"/>
          </a:p>
          <a:p>
            <a:pPr marL="0" indent="0" algn="ctr">
              <a:buNone/>
            </a:pPr>
            <a:r>
              <a:rPr lang="en-US" b="1" dirty="0" smtClean="0"/>
              <a:t>Sociocultural Factors</a:t>
            </a:r>
          </a:p>
          <a:p>
            <a:pPr marL="0" indent="0" algn="ctr">
              <a:buNone/>
            </a:pPr>
            <a:endParaRPr lang="en-US" b="1" dirty="0" smtClean="0"/>
          </a:p>
          <a:p>
            <a:r>
              <a:rPr lang="en-US" dirty="0" smtClean="0"/>
              <a:t>Hispanic adolescents with higher acculturation levels are more likely to be sexually active than adolescents with lower </a:t>
            </a:r>
            <a:r>
              <a:rPr lang="en-US" dirty="0" err="1" smtClean="0"/>
              <a:t>acculturaton</a:t>
            </a:r>
            <a:r>
              <a:rPr lang="en-US" dirty="0"/>
              <a:t> </a:t>
            </a:r>
            <a:r>
              <a:rPr lang="en-US" dirty="0" smtClean="0"/>
              <a:t>(</a:t>
            </a:r>
            <a:r>
              <a:rPr lang="en-US" dirty="0" err="1" smtClean="0"/>
              <a:t>Talashek</a:t>
            </a:r>
            <a:r>
              <a:rPr lang="en-US" dirty="0" smtClean="0"/>
              <a:t>, Alba, &amp; Patel, 2006).</a:t>
            </a:r>
          </a:p>
          <a:p>
            <a:r>
              <a:rPr lang="en-US" dirty="0" smtClean="0"/>
              <a:t>Many girls report that in their social circles early childbearing was common, almost 70% identified an adolescent friend or sibling who was either pregnant or had a child (Maurer &amp; Smith, 2009).</a:t>
            </a: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57109" y="1447800"/>
            <a:ext cx="1676400" cy="1976046"/>
          </a:xfrm>
          <a:prstGeom prst="rect">
            <a:avLst/>
          </a:prstGeom>
        </p:spPr>
      </p:pic>
    </p:spTree>
    <p:extLst>
      <p:ext uri="{BB962C8B-B14F-4D97-AF65-F5344CB8AC3E}">
        <p14:creationId xmlns:p14="http://schemas.microsoft.com/office/powerpoint/2010/main" val="12610977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Prevalent Health Problems</a:t>
            </a:r>
            <a:endParaRPr lang="en-US" dirty="0"/>
          </a:p>
        </p:txBody>
      </p:sp>
      <p:sp>
        <p:nvSpPr>
          <p:cNvPr id="3" name="Content Placeholder 2"/>
          <p:cNvSpPr>
            <a:spLocks noGrp="1"/>
          </p:cNvSpPr>
          <p:nvPr>
            <p:ph idx="1"/>
          </p:nvPr>
        </p:nvSpPr>
        <p:spPr>
          <a:xfrm>
            <a:off x="457200" y="1935480"/>
            <a:ext cx="8229600" cy="4389120"/>
          </a:xfrm>
        </p:spPr>
        <p:txBody>
          <a:bodyPr/>
          <a:lstStyle/>
          <a:p>
            <a:r>
              <a:rPr lang="en-US" b="1" dirty="0" smtClean="0"/>
              <a:t>Teen mothers and their infants are at greater risk for serious medical complications, infant low birth weight, and poorer outcomes than older women and their infants (Maurer &amp; Smith, 2009).</a:t>
            </a:r>
            <a:endParaRPr lang="en-US"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1800" y="3906982"/>
            <a:ext cx="3233945" cy="2171700"/>
          </a:xfrm>
          <a:prstGeom prst="rect">
            <a:avLst/>
          </a:prstGeom>
        </p:spPr>
      </p:pic>
    </p:spTree>
    <p:extLst>
      <p:ext uri="{BB962C8B-B14F-4D97-AF65-F5344CB8AC3E}">
        <p14:creationId xmlns:p14="http://schemas.microsoft.com/office/powerpoint/2010/main" val="14237248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Prevalent Health Problems continued</a:t>
            </a:r>
            <a:endParaRPr lang="en-US" dirty="0"/>
          </a:p>
        </p:txBody>
      </p:sp>
      <p:sp>
        <p:nvSpPr>
          <p:cNvPr id="3" name="Content Placeholder 2"/>
          <p:cNvSpPr>
            <a:spLocks noGrp="1"/>
          </p:cNvSpPr>
          <p:nvPr>
            <p:ph idx="1"/>
          </p:nvPr>
        </p:nvSpPr>
        <p:spPr>
          <a:xfrm>
            <a:off x="304800" y="1973583"/>
            <a:ext cx="2895600" cy="4084319"/>
          </a:xfrm>
        </p:spPr>
        <p:txBody>
          <a:bodyPr>
            <a:normAutofit fontScale="77500" lnSpcReduction="20000"/>
          </a:bodyPr>
          <a:lstStyle/>
          <a:p>
            <a:r>
              <a:rPr lang="en-US" dirty="0" smtClean="0"/>
              <a:t>A third of pregnant teens receive inadequate prenatal care</a:t>
            </a:r>
          </a:p>
          <a:p>
            <a:r>
              <a:rPr lang="en-US" dirty="0" smtClean="0"/>
              <a:t>Many delay seeking prenatal care or do not receive regular care</a:t>
            </a:r>
          </a:p>
          <a:p>
            <a:r>
              <a:rPr lang="en-US" dirty="0" smtClean="0"/>
              <a:t>Pregnant adolescents are more likely to smoke and about 50% of all pregnant teens drink during their pregnancy </a:t>
            </a:r>
          </a:p>
          <a:p>
            <a:endParaRPr lang="en-US" dirty="0"/>
          </a:p>
        </p:txBody>
      </p:sp>
      <p:pic>
        <p:nvPicPr>
          <p:cNvPr id="3074" name="Picture 2" descr="C:\Program Files (x86)\Microsoft Office\MEDIA\CAGCAT10\j02352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18225" y="2819400"/>
            <a:ext cx="2701575" cy="20364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57200" y="5674519"/>
            <a:ext cx="2542309" cy="381000"/>
          </a:xfrm>
          <a:prstGeom prst="rect">
            <a:avLst/>
          </a:prstGeom>
          <a:noFill/>
        </p:spPr>
        <p:txBody>
          <a:bodyPr wrap="square" rtlCol="0">
            <a:spAutoFit/>
          </a:bodyPr>
          <a:lstStyle/>
          <a:p>
            <a:r>
              <a:rPr lang="en-US" dirty="0" smtClean="0"/>
              <a:t>Maurer &amp; Smith, 2009</a:t>
            </a:r>
            <a:endParaRPr lang="en-US" dirty="0"/>
          </a:p>
        </p:txBody>
      </p:sp>
      <p:sp>
        <p:nvSpPr>
          <p:cNvPr id="5" name="TextBox 4"/>
          <p:cNvSpPr txBox="1"/>
          <p:nvPr/>
        </p:nvSpPr>
        <p:spPr>
          <a:xfrm>
            <a:off x="6248400" y="1981200"/>
            <a:ext cx="2590800" cy="3693319"/>
          </a:xfrm>
          <a:prstGeom prst="rect">
            <a:avLst/>
          </a:prstGeom>
          <a:noFill/>
        </p:spPr>
        <p:txBody>
          <a:bodyPr wrap="square" rtlCol="0">
            <a:spAutoFit/>
          </a:bodyPr>
          <a:lstStyle/>
          <a:p>
            <a:pPr marL="285750" indent="-285750">
              <a:buFont typeface="Arial" pitchFamily="34" charset="0"/>
              <a:buChar char="•"/>
            </a:pPr>
            <a:r>
              <a:rPr lang="en-US" dirty="0" smtClean="0"/>
              <a:t>Hispanic teens may not have access to health care services</a:t>
            </a:r>
          </a:p>
          <a:p>
            <a:pPr marL="285750" indent="-285750">
              <a:buFont typeface="Arial" pitchFamily="34" charset="0"/>
              <a:buChar char="•"/>
            </a:pPr>
            <a:endParaRPr lang="en-US" dirty="0" smtClean="0"/>
          </a:p>
          <a:p>
            <a:pPr marL="285750" indent="-285750">
              <a:buFont typeface="Arial" pitchFamily="34" charset="0"/>
              <a:buChar char="•"/>
            </a:pPr>
            <a:r>
              <a:rPr lang="en-US" dirty="0" smtClean="0"/>
              <a:t>Language skills, poverty and immigration status are barriers preventing many </a:t>
            </a:r>
            <a:r>
              <a:rPr lang="en-US" dirty="0"/>
              <a:t>H</a:t>
            </a:r>
            <a:r>
              <a:rPr lang="en-US" dirty="0" smtClean="0"/>
              <a:t>ispanics from finding the adequate healthcare needed </a:t>
            </a:r>
          </a:p>
          <a:p>
            <a:endParaRPr lang="en-US" dirty="0"/>
          </a:p>
        </p:txBody>
      </p:sp>
      <p:sp>
        <p:nvSpPr>
          <p:cNvPr id="6" name="TextBox 5"/>
          <p:cNvSpPr txBox="1"/>
          <p:nvPr/>
        </p:nvSpPr>
        <p:spPr>
          <a:xfrm>
            <a:off x="7162800" y="5546558"/>
            <a:ext cx="1828800" cy="369332"/>
          </a:xfrm>
          <a:prstGeom prst="rect">
            <a:avLst/>
          </a:prstGeom>
          <a:noFill/>
        </p:spPr>
        <p:txBody>
          <a:bodyPr wrap="square" rtlCol="0">
            <a:spAutoFit/>
          </a:bodyPr>
          <a:lstStyle/>
          <a:p>
            <a:r>
              <a:rPr lang="en-US" dirty="0" err="1" smtClean="0"/>
              <a:t>Melby</a:t>
            </a:r>
            <a:r>
              <a:rPr lang="en-US" dirty="0" smtClean="0"/>
              <a:t>, T., 2006</a:t>
            </a:r>
            <a:endParaRPr lang="en-US" dirty="0"/>
          </a:p>
        </p:txBody>
      </p:sp>
    </p:spTree>
    <p:extLst>
      <p:ext uri="{BB962C8B-B14F-4D97-AF65-F5344CB8AC3E}">
        <p14:creationId xmlns:p14="http://schemas.microsoft.com/office/powerpoint/2010/main" val="26961981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Prevalent Health Problems continued</a:t>
            </a:r>
          </a:p>
        </p:txBody>
      </p:sp>
      <p:sp>
        <p:nvSpPr>
          <p:cNvPr id="3" name="Content Placeholder 2"/>
          <p:cNvSpPr>
            <a:spLocks noGrp="1"/>
          </p:cNvSpPr>
          <p:nvPr>
            <p:ph idx="1"/>
          </p:nvPr>
        </p:nvSpPr>
        <p:spPr>
          <a:xfrm>
            <a:off x="457200" y="1935480"/>
            <a:ext cx="3581400" cy="4389120"/>
          </a:xfrm>
        </p:spPr>
        <p:txBody>
          <a:bodyPr>
            <a:normAutofit fontScale="92500"/>
          </a:bodyPr>
          <a:lstStyle/>
          <a:p>
            <a:r>
              <a:rPr lang="en-US" dirty="0" smtClean="0"/>
              <a:t>Teenagers are at a greater risk for developing pregnancy induced hypertension and toxemia</a:t>
            </a:r>
          </a:p>
          <a:p>
            <a:r>
              <a:rPr lang="en-US" dirty="0" smtClean="0"/>
              <a:t>Teenagers are also at an increased risk for anemia, nutritional deficiencies, poor weight gain and urinary tract infections   </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76800" y="2362200"/>
            <a:ext cx="2273445" cy="3416379"/>
          </a:xfrm>
          <a:prstGeom prst="rect">
            <a:avLst/>
          </a:prstGeom>
        </p:spPr>
      </p:pic>
      <p:sp>
        <p:nvSpPr>
          <p:cNvPr id="5" name="TextBox 4"/>
          <p:cNvSpPr txBox="1"/>
          <p:nvPr/>
        </p:nvSpPr>
        <p:spPr>
          <a:xfrm>
            <a:off x="1600200" y="6248400"/>
            <a:ext cx="2590800" cy="369332"/>
          </a:xfrm>
          <a:prstGeom prst="rect">
            <a:avLst/>
          </a:prstGeom>
          <a:noFill/>
        </p:spPr>
        <p:txBody>
          <a:bodyPr wrap="square" rtlCol="0">
            <a:spAutoFit/>
          </a:bodyPr>
          <a:lstStyle/>
          <a:p>
            <a:r>
              <a:rPr lang="en-US" dirty="0" smtClean="0"/>
              <a:t>Maurer &amp; Smith, 2009</a:t>
            </a:r>
            <a:endParaRPr lang="en-US" dirty="0"/>
          </a:p>
        </p:txBody>
      </p:sp>
    </p:spTree>
    <p:extLst>
      <p:ext uri="{BB962C8B-B14F-4D97-AF65-F5344CB8AC3E}">
        <p14:creationId xmlns:p14="http://schemas.microsoft.com/office/powerpoint/2010/main" val="26659634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Prevalent Health Problems continued</a:t>
            </a:r>
            <a:endParaRPr lang="en-US" dirty="0"/>
          </a:p>
        </p:txBody>
      </p:sp>
      <p:sp>
        <p:nvSpPr>
          <p:cNvPr id="3" name="Content Placeholder 2"/>
          <p:cNvSpPr>
            <a:spLocks noGrp="1"/>
          </p:cNvSpPr>
          <p:nvPr>
            <p:ph idx="1"/>
          </p:nvPr>
        </p:nvSpPr>
        <p:spPr>
          <a:xfrm>
            <a:off x="3124200" y="2057400"/>
            <a:ext cx="5638800" cy="4389120"/>
          </a:xfrm>
        </p:spPr>
        <p:txBody>
          <a:bodyPr>
            <a:normAutofit fontScale="92500" lnSpcReduction="10000"/>
          </a:bodyPr>
          <a:lstStyle/>
          <a:p>
            <a:r>
              <a:rPr lang="en-US" dirty="0" smtClean="0"/>
              <a:t>20% of teens do not use protection during intercourse</a:t>
            </a:r>
          </a:p>
          <a:p>
            <a:r>
              <a:rPr lang="en-US" dirty="0" smtClean="0"/>
              <a:t>Each year, about 9 million adolescents contract an STD</a:t>
            </a:r>
          </a:p>
          <a:p>
            <a:r>
              <a:rPr lang="en-US" dirty="0" smtClean="0"/>
              <a:t>In 2008, a Centers for Disease Control and Prevention study reported that 26% of girls between the ages of 14 and 19 (3.2 million girls) were infected with at least one common type of STD</a:t>
            </a:r>
          </a:p>
          <a:p>
            <a:endParaRPr lang="en-US" dirty="0"/>
          </a:p>
          <a:p>
            <a:pPr marL="0" indent="0">
              <a:buNone/>
            </a:pPr>
            <a:r>
              <a:rPr lang="en-US" dirty="0" smtClean="0"/>
              <a:t>		Maurer &amp; Smith, 2009</a:t>
            </a:r>
            <a:endParaRPr lang="en-US" dirty="0"/>
          </a:p>
        </p:txBody>
      </p:sp>
      <p:pic>
        <p:nvPicPr>
          <p:cNvPr id="2051" name="Picture 3" descr="C:\Program Files (x86)\Microsoft Office\MEDIA\CAGCAT10\j0186002.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2133600"/>
            <a:ext cx="2438400" cy="289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35785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Prevalent Health Problems continued</a:t>
            </a:r>
          </a:p>
        </p:txBody>
      </p:sp>
      <p:sp>
        <p:nvSpPr>
          <p:cNvPr id="3" name="Content Placeholder 2"/>
          <p:cNvSpPr>
            <a:spLocks noGrp="1"/>
          </p:cNvSpPr>
          <p:nvPr>
            <p:ph idx="1"/>
          </p:nvPr>
        </p:nvSpPr>
        <p:spPr/>
        <p:txBody>
          <a:bodyPr>
            <a:normAutofit fontScale="92500" lnSpcReduction="10000"/>
          </a:bodyPr>
          <a:lstStyle/>
          <a:p>
            <a:pPr marL="0" indent="0" algn="ctr">
              <a:buNone/>
            </a:pPr>
            <a:r>
              <a:rPr lang="en-US" b="1" dirty="0" smtClean="0"/>
              <a:t>Healthy People 2020 National Objectives Related to Teen Pregnancy</a:t>
            </a:r>
          </a:p>
          <a:p>
            <a:endParaRPr lang="en-US" dirty="0" smtClean="0"/>
          </a:p>
          <a:p>
            <a:pPr marL="0" indent="0">
              <a:buNone/>
            </a:pPr>
            <a:endParaRPr lang="en-US" dirty="0"/>
          </a:p>
          <a:p>
            <a:endParaRPr lang="en-US" dirty="0" smtClean="0"/>
          </a:p>
          <a:p>
            <a:endParaRPr lang="en-US" dirty="0" smtClean="0"/>
          </a:p>
          <a:p>
            <a:r>
              <a:rPr lang="en-US" dirty="0" smtClean="0"/>
              <a:t>FP HP2020–8 Reduce the pregnancy rate of adolescent females </a:t>
            </a:r>
          </a:p>
          <a:p>
            <a:r>
              <a:rPr lang="en-US" dirty="0"/>
              <a:t>FP HP2020–9:  Increase the proportion of adolescents aged 17 years and under who have never had sexual intercourse. </a:t>
            </a:r>
            <a:endParaRPr lang="en-US" dirty="0" smtClean="0"/>
          </a:p>
          <a:p>
            <a:pPr marL="0" indent="0">
              <a:buNone/>
            </a:pPr>
            <a:r>
              <a:rPr lang="en-US" dirty="0" smtClean="0"/>
              <a:t> </a:t>
            </a:r>
          </a:p>
          <a:p>
            <a:pPr marL="0" indent="0">
              <a:buNone/>
            </a:pPr>
            <a:endParaRPr lang="en-US" dirty="0"/>
          </a:p>
        </p:txBody>
      </p:sp>
      <p:sp>
        <p:nvSpPr>
          <p:cNvPr id="4" name="TextBox 3"/>
          <p:cNvSpPr txBox="1"/>
          <p:nvPr/>
        </p:nvSpPr>
        <p:spPr>
          <a:xfrm>
            <a:off x="6400800" y="6192982"/>
            <a:ext cx="2286000" cy="369332"/>
          </a:xfrm>
          <a:prstGeom prst="rect">
            <a:avLst/>
          </a:prstGeom>
          <a:noFill/>
        </p:spPr>
        <p:txBody>
          <a:bodyPr wrap="square" rtlCol="0">
            <a:spAutoFit/>
          </a:bodyPr>
          <a:lstStyle/>
          <a:p>
            <a:r>
              <a:rPr lang="en-US" dirty="0"/>
              <a:t>(USDHHS, </a:t>
            </a:r>
            <a:r>
              <a:rPr lang="en-US" dirty="0" smtClean="0"/>
              <a:t>2009)</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88623" y="2743200"/>
            <a:ext cx="5775959" cy="1447800"/>
          </a:xfrm>
          <a:prstGeom prst="rect">
            <a:avLst/>
          </a:prstGeom>
        </p:spPr>
      </p:pic>
    </p:spTree>
    <p:extLst>
      <p:ext uri="{BB962C8B-B14F-4D97-AF65-F5344CB8AC3E}">
        <p14:creationId xmlns:p14="http://schemas.microsoft.com/office/powerpoint/2010/main" val="22284707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Prevalent Health Problems continued</a:t>
            </a:r>
          </a:p>
        </p:txBody>
      </p:sp>
      <p:sp>
        <p:nvSpPr>
          <p:cNvPr id="3" name="Content Placeholder 2"/>
          <p:cNvSpPr>
            <a:spLocks noGrp="1"/>
          </p:cNvSpPr>
          <p:nvPr>
            <p:ph idx="1"/>
          </p:nvPr>
        </p:nvSpPr>
        <p:spPr>
          <a:xfrm>
            <a:off x="228600" y="1904999"/>
            <a:ext cx="4724400" cy="4724401"/>
          </a:xfrm>
        </p:spPr>
        <p:txBody>
          <a:bodyPr>
            <a:normAutofit fontScale="77500" lnSpcReduction="20000"/>
          </a:bodyPr>
          <a:lstStyle/>
          <a:p>
            <a:r>
              <a:rPr lang="en-US" dirty="0" smtClean="0"/>
              <a:t>FP HP2020–10:  Increase the proportion of sexually active adolescents aged 15 to 19 years who use contraception that both effectively prevents pregnancy and provides barrier protection against disease.  </a:t>
            </a:r>
          </a:p>
          <a:p>
            <a:r>
              <a:rPr lang="en-US" dirty="0" smtClean="0"/>
              <a:t>FP HP2020–11:  Increase the proportion of adolescents who received formal instruction on reproductive health topics before they were 18 years old.  </a:t>
            </a:r>
            <a:endParaRPr lang="en-US" dirty="0"/>
          </a:p>
          <a:p>
            <a:r>
              <a:rPr lang="en-US" dirty="0"/>
              <a:t>FP HP2020–15:  Increase the percentage of women in need of publicly supported contraceptive services and supplies who receive those services and supplies. </a:t>
            </a:r>
          </a:p>
          <a:p>
            <a:r>
              <a:rPr lang="en-US" dirty="0" smtClean="0"/>
              <a:t>AH </a:t>
            </a:r>
            <a:r>
              <a:rPr lang="en-US" dirty="0"/>
              <a:t>HP2020–3:  Increase the percentage of adolescents who have been tested for HIV</a:t>
            </a:r>
            <a:r>
              <a:rPr lang="en-US" dirty="0" smtClean="0"/>
              <a:t>.</a:t>
            </a:r>
          </a:p>
        </p:txBody>
      </p:sp>
      <p:sp>
        <p:nvSpPr>
          <p:cNvPr id="4" name="TextBox 3"/>
          <p:cNvSpPr txBox="1"/>
          <p:nvPr/>
        </p:nvSpPr>
        <p:spPr>
          <a:xfrm>
            <a:off x="6858432" y="6203372"/>
            <a:ext cx="1828800" cy="381000"/>
          </a:xfrm>
          <a:prstGeom prst="rect">
            <a:avLst/>
          </a:prstGeom>
          <a:noFill/>
        </p:spPr>
        <p:txBody>
          <a:bodyPr wrap="square" rtlCol="0">
            <a:spAutoFit/>
          </a:bodyPr>
          <a:lstStyle/>
          <a:p>
            <a:r>
              <a:rPr lang="en-US" dirty="0"/>
              <a:t>USDHHS, 2009)</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7018" y="2209800"/>
            <a:ext cx="3312101" cy="3590925"/>
          </a:xfrm>
          <a:prstGeom prst="rect">
            <a:avLst/>
          </a:prstGeom>
        </p:spPr>
      </p:pic>
    </p:spTree>
    <p:extLst>
      <p:ext uri="{BB962C8B-B14F-4D97-AF65-F5344CB8AC3E}">
        <p14:creationId xmlns:p14="http://schemas.microsoft.com/office/powerpoint/2010/main" val="42907780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Prevalent Health Problems continued</a:t>
            </a:r>
          </a:p>
        </p:txBody>
      </p:sp>
      <p:sp>
        <p:nvSpPr>
          <p:cNvPr id="3" name="Content Placeholder 2"/>
          <p:cNvSpPr>
            <a:spLocks noGrp="1"/>
          </p:cNvSpPr>
          <p:nvPr>
            <p:ph idx="1"/>
          </p:nvPr>
        </p:nvSpPr>
        <p:spPr>
          <a:xfrm>
            <a:off x="457200" y="1935480"/>
            <a:ext cx="8229600" cy="2865120"/>
          </a:xfrm>
        </p:spPr>
        <p:txBody>
          <a:bodyPr>
            <a:normAutofit fontScale="85000" lnSpcReduction="20000"/>
          </a:bodyPr>
          <a:lstStyle/>
          <a:p>
            <a:r>
              <a:rPr lang="en-US" dirty="0" smtClean="0"/>
              <a:t> MICH HP2020–7:  Reduce low birth weight (LBW) and very low birth weight (VLBW). </a:t>
            </a:r>
          </a:p>
          <a:p>
            <a:r>
              <a:rPr lang="en-US" dirty="0" smtClean="0"/>
              <a:t>MICH HP2020–10:  Increase abstinence from alcohol, cigarettes, and illicit drugs among pregnant women. </a:t>
            </a:r>
          </a:p>
          <a:p>
            <a:r>
              <a:rPr lang="en-US" dirty="0" smtClean="0"/>
              <a:t>MICH HP2020–17:  (Developmental) Increase the proportion of mothers who achieve a recommended weight gain during their pregnancies. </a:t>
            </a:r>
          </a:p>
          <a:p>
            <a:r>
              <a:rPr lang="en-US" dirty="0"/>
              <a:t>MICH HP2020–5:  Increase the proportion of pregnant women who receive early and adequate prenatal care. </a:t>
            </a:r>
          </a:p>
          <a:p>
            <a:endParaRPr lang="en-US" dirty="0"/>
          </a:p>
        </p:txBody>
      </p:sp>
      <p:sp>
        <p:nvSpPr>
          <p:cNvPr id="4" name="TextBox 3"/>
          <p:cNvSpPr txBox="1"/>
          <p:nvPr/>
        </p:nvSpPr>
        <p:spPr>
          <a:xfrm>
            <a:off x="6858000" y="5257800"/>
            <a:ext cx="2057400" cy="369332"/>
          </a:xfrm>
          <a:prstGeom prst="rect">
            <a:avLst/>
          </a:prstGeom>
          <a:noFill/>
        </p:spPr>
        <p:txBody>
          <a:bodyPr wrap="square" rtlCol="0">
            <a:spAutoFit/>
          </a:bodyPr>
          <a:lstStyle/>
          <a:p>
            <a:r>
              <a:rPr lang="en-US" dirty="0"/>
              <a:t>USDHHS, 2009)</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6127" y="4624500"/>
            <a:ext cx="3048000" cy="2005263"/>
          </a:xfrm>
          <a:prstGeom prst="rect">
            <a:avLst/>
          </a:prstGeom>
        </p:spPr>
      </p:pic>
    </p:spTree>
    <p:extLst>
      <p:ext uri="{BB962C8B-B14F-4D97-AF65-F5344CB8AC3E}">
        <p14:creationId xmlns:p14="http://schemas.microsoft.com/office/powerpoint/2010/main" val="481704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533400"/>
            <a:ext cx="5486400" cy="1143000"/>
          </a:xfrm>
        </p:spPr>
        <p:txBody>
          <a:bodyPr>
            <a:normAutofit fontScale="90000"/>
          </a:bodyPr>
          <a:lstStyle/>
          <a:p>
            <a:pPr algn="ctr"/>
            <a:r>
              <a:rPr lang="en-US" dirty="0" smtClean="0"/>
              <a:t>Health Beliefs and Practices </a:t>
            </a:r>
            <a:endParaRPr lang="en-US" dirty="0"/>
          </a:p>
        </p:txBody>
      </p:sp>
      <p:sp>
        <p:nvSpPr>
          <p:cNvPr id="3" name="Content Placeholder 2"/>
          <p:cNvSpPr>
            <a:spLocks noGrp="1"/>
          </p:cNvSpPr>
          <p:nvPr>
            <p:ph idx="1"/>
          </p:nvPr>
        </p:nvSpPr>
        <p:spPr>
          <a:xfrm>
            <a:off x="228600" y="1752600"/>
            <a:ext cx="8776854" cy="3352800"/>
          </a:xfrm>
        </p:spPr>
        <p:txBody>
          <a:bodyPr>
            <a:normAutofit fontScale="85000" lnSpcReduction="10000"/>
          </a:bodyPr>
          <a:lstStyle/>
          <a:p>
            <a:r>
              <a:rPr lang="en-US" dirty="0" smtClean="0"/>
              <a:t>During early adolescence feelings of affiliation and abandonment are prevalent; girls tend to know themselves through relationships with </a:t>
            </a:r>
            <a:r>
              <a:rPr lang="en-US" dirty="0"/>
              <a:t>others (</a:t>
            </a:r>
            <a:r>
              <a:rPr lang="en-US" dirty="0" err="1"/>
              <a:t>Talashek</a:t>
            </a:r>
            <a:r>
              <a:rPr lang="en-US" dirty="0"/>
              <a:t>, Alba, &amp; Patel, 2006).</a:t>
            </a:r>
          </a:p>
          <a:p>
            <a:r>
              <a:rPr lang="en-US" dirty="0" smtClean="0"/>
              <a:t>Many teenage girls say that they have little knowledge of even common contraceptive methods such as condoms and the pill, and most have not even heard of the less common methods such as the implant (Brown, S., 2010). </a:t>
            </a:r>
          </a:p>
          <a:p>
            <a:r>
              <a:rPr lang="en-US" dirty="0" smtClean="0"/>
              <a:t>Many teenage girls claim that it doesn’t matter whether birth control is used and state “when it is your time to get pregnant it will happen” (Brown, S., 2010).</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800" y="4800600"/>
            <a:ext cx="2971800" cy="1952590"/>
          </a:xfrm>
          <a:prstGeom prst="rect">
            <a:avLst/>
          </a:prstGeom>
        </p:spPr>
      </p:pic>
    </p:spTree>
    <p:extLst>
      <p:ext uri="{BB962C8B-B14F-4D97-AF65-F5344CB8AC3E}">
        <p14:creationId xmlns:p14="http://schemas.microsoft.com/office/powerpoint/2010/main" val="18567879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762000"/>
            <a:ext cx="8229600" cy="1143000"/>
          </a:xfrm>
        </p:spPr>
        <p:txBody>
          <a:bodyPr>
            <a:normAutofit fontScale="90000"/>
          </a:bodyPr>
          <a:lstStyle/>
          <a:p>
            <a:pPr algn="ctr"/>
            <a:r>
              <a:rPr lang="en-US" dirty="0" smtClean="0"/>
              <a:t>Health Belief and Practices continued</a:t>
            </a:r>
            <a:endParaRPr lang="en-US" dirty="0"/>
          </a:p>
        </p:txBody>
      </p:sp>
      <p:sp>
        <p:nvSpPr>
          <p:cNvPr id="3" name="Content Placeholder 2"/>
          <p:cNvSpPr>
            <a:spLocks noGrp="1"/>
          </p:cNvSpPr>
          <p:nvPr>
            <p:ph idx="1"/>
          </p:nvPr>
        </p:nvSpPr>
        <p:spPr>
          <a:xfrm>
            <a:off x="4267200" y="1884218"/>
            <a:ext cx="4057650" cy="4693920"/>
          </a:xfrm>
        </p:spPr>
        <p:txBody>
          <a:bodyPr>
            <a:normAutofit fontScale="85000" lnSpcReduction="20000"/>
          </a:bodyPr>
          <a:lstStyle/>
          <a:p>
            <a:r>
              <a:rPr lang="en-US" dirty="0" smtClean="0"/>
              <a:t>With the increase in sexual activity among teenagers, there is not necessarily an increased knowledge about sexual function or birth control. </a:t>
            </a:r>
          </a:p>
          <a:p>
            <a:r>
              <a:rPr lang="en-US" dirty="0" smtClean="0"/>
              <a:t>Teenagers lack accurate knowledge about birth control methods and the correct use of contraceptives</a:t>
            </a:r>
          </a:p>
          <a:p>
            <a:r>
              <a:rPr lang="en-US" dirty="0" smtClean="0"/>
              <a:t>Cost is an issue for most teenagers to practice effective birth control methods</a:t>
            </a:r>
          </a:p>
          <a:p>
            <a:pPr marL="0" indent="0">
              <a:buNone/>
            </a:pPr>
            <a:r>
              <a:rPr lang="en-US" dirty="0"/>
              <a:t>	</a:t>
            </a:r>
            <a:r>
              <a:rPr lang="en-US" dirty="0" smtClean="0"/>
              <a:t>				Maurer &amp; Smith, 2009  </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2999" y="1905000"/>
            <a:ext cx="2625517" cy="3505200"/>
          </a:xfrm>
          <a:prstGeom prst="rect">
            <a:avLst/>
          </a:prstGeom>
        </p:spPr>
      </p:pic>
    </p:spTree>
    <p:extLst>
      <p:ext uri="{BB962C8B-B14F-4D97-AF65-F5344CB8AC3E}">
        <p14:creationId xmlns:p14="http://schemas.microsoft.com/office/powerpoint/2010/main" val="14545213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8764" y="685800"/>
            <a:ext cx="8229600" cy="1143000"/>
          </a:xfrm>
        </p:spPr>
        <p:txBody>
          <a:bodyPr>
            <a:normAutofit fontScale="90000"/>
          </a:bodyPr>
          <a:lstStyle/>
          <a:p>
            <a:pPr algn="ctr"/>
            <a:r>
              <a:rPr lang="en-US" dirty="0" smtClean="0"/>
              <a:t>Health Beliefs and Practices continued</a:t>
            </a:r>
            <a:endParaRPr lang="en-US" dirty="0"/>
          </a:p>
        </p:txBody>
      </p:sp>
      <p:sp>
        <p:nvSpPr>
          <p:cNvPr id="3" name="Content Placeholder 2"/>
          <p:cNvSpPr>
            <a:spLocks noGrp="1"/>
          </p:cNvSpPr>
          <p:nvPr>
            <p:ph idx="1"/>
          </p:nvPr>
        </p:nvSpPr>
        <p:spPr>
          <a:xfrm>
            <a:off x="3733800" y="1935480"/>
            <a:ext cx="4953000" cy="4389120"/>
          </a:xfrm>
        </p:spPr>
        <p:txBody>
          <a:bodyPr>
            <a:normAutofit lnSpcReduction="10000"/>
          </a:bodyPr>
          <a:lstStyle/>
          <a:p>
            <a:r>
              <a:rPr lang="en-US" dirty="0" smtClean="0"/>
              <a:t>Fewer than one half (46 %) of all unmarried </a:t>
            </a:r>
            <a:r>
              <a:rPr lang="en-US" dirty="0"/>
              <a:t>H</a:t>
            </a:r>
            <a:r>
              <a:rPr lang="en-US" dirty="0" smtClean="0"/>
              <a:t>ispanic teens said they would be “very upset” if they became pregnant  </a:t>
            </a:r>
          </a:p>
          <a:p>
            <a:r>
              <a:rPr lang="en-US" dirty="0" smtClean="0"/>
              <a:t> Some Hispanic </a:t>
            </a:r>
            <a:r>
              <a:rPr lang="en-US" dirty="0"/>
              <a:t>women are not viewed as women until they become mothers. Also</a:t>
            </a:r>
            <a:r>
              <a:rPr lang="en-US" dirty="0" smtClean="0"/>
              <a:t>, the </a:t>
            </a:r>
            <a:r>
              <a:rPr lang="en-US" dirty="0"/>
              <a:t>yearning to have children in response to gender roles and </a:t>
            </a:r>
            <a:r>
              <a:rPr lang="en-US" dirty="0" smtClean="0"/>
              <a:t>responsibilities are a few of the cultural beliefs.</a:t>
            </a:r>
            <a:endParaRPr lang="en-US" dirty="0"/>
          </a:p>
          <a:p>
            <a:pPr marL="0" indent="0">
              <a:buNone/>
            </a:pPr>
            <a:endParaRPr lang="en-US" dirty="0"/>
          </a:p>
        </p:txBody>
      </p:sp>
      <p:sp>
        <p:nvSpPr>
          <p:cNvPr id="4" name="TextBox 3"/>
          <p:cNvSpPr txBox="1"/>
          <p:nvPr/>
        </p:nvSpPr>
        <p:spPr>
          <a:xfrm>
            <a:off x="6934200" y="6019800"/>
            <a:ext cx="1752600" cy="369332"/>
          </a:xfrm>
          <a:prstGeom prst="rect">
            <a:avLst/>
          </a:prstGeom>
          <a:noFill/>
        </p:spPr>
        <p:txBody>
          <a:bodyPr wrap="square" rtlCol="0">
            <a:spAutoFit/>
          </a:bodyPr>
          <a:lstStyle/>
          <a:p>
            <a:r>
              <a:rPr lang="en-US" dirty="0" err="1" smtClean="0"/>
              <a:t>Melby</a:t>
            </a:r>
            <a:r>
              <a:rPr lang="en-US" dirty="0" smtClean="0"/>
              <a:t>, T., 2006</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 y="2562223"/>
            <a:ext cx="3052187" cy="2314575"/>
          </a:xfrm>
          <a:prstGeom prst="rect">
            <a:avLst/>
          </a:prstGeom>
        </p:spPr>
      </p:pic>
    </p:spTree>
    <p:extLst>
      <p:ext uri="{BB962C8B-B14F-4D97-AF65-F5344CB8AC3E}">
        <p14:creationId xmlns:p14="http://schemas.microsoft.com/office/powerpoint/2010/main" val="28152560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95400"/>
            <a:ext cx="8229600" cy="1143000"/>
          </a:xfrm>
        </p:spPr>
        <p:txBody>
          <a:bodyPr>
            <a:normAutofit fontScale="90000"/>
          </a:bodyPr>
          <a:lstStyle/>
          <a:p>
            <a:pPr algn="ctr"/>
            <a:r>
              <a:rPr lang="en-US" dirty="0" smtClean="0"/>
              <a:t>Prioritized Problems, Needs and Risks for Hispanic Teenagers and Pregnancy</a:t>
            </a:r>
            <a:endParaRPr lang="en-US" dirty="0"/>
          </a:p>
        </p:txBody>
      </p:sp>
      <p:sp>
        <p:nvSpPr>
          <p:cNvPr id="3" name="Content Placeholder 2"/>
          <p:cNvSpPr>
            <a:spLocks noGrp="1"/>
          </p:cNvSpPr>
          <p:nvPr>
            <p:ph idx="1"/>
          </p:nvPr>
        </p:nvSpPr>
        <p:spPr>
          <a:xfrm>
            <a:off x="457200" y="3581400"/>
            <a:ext cx="8229600" cy="2407920"/>
          </a:xfrm>
        </p:spPr>
        <p:txBody>
          <a:bodyPr/>
          <a:lstStyle/>
          <a:p>
            <a:pPr marL="0" indent="0" algn="ctr">
              <a:buNone/>
            </a:pPr>
            <a:r>
              <a:rPr lang="en-US" b="1" dirty="0" smtClean="0"/>
              <a:t>In order to effectively address teen pregnancy among our Hispanic population we must first establish and prioritize the problems, needs and risks for this aggregate. </a:t>
            </a:r>
            <a:endParaRPr lang="en-US" b="1" dirty="0"/>
          </a:p>
        </p:txBody>
      </p:sp>
      <p:pic>
        <p:nvPicPr>
          <p:cNvPr id="1027" name="Picture 3" descr="C:\Program Files (x86)\Microsoft Office\MEDIA\CAGCAT10\j0301252.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24600" y="1981200"/>
            <a:ext cx="1829714" cy="1565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52410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0"/>
            <a:ext cx="8229600" cy="1143000"/>
          </a:xfrm>
        </p:spPr>
        <p:txBody>
          <a:bodyPr>
            <a:normAutofit fontScale="90000"/>
          </a:bodyPr>
          <a:lstStyle/>
          <a:p>
            <a:pPr algn="ctr"/>
            <a:r>
              <a:rPr lang="en-US" dirty="0"/>
              <a:t>Prioritized Problems, Needs and Risks for Hispanic Teenagers and </a:t>
            </a:r>
            <a:r>
              <a:rPr lang="en-US" dirty="0" smtClean="0"/>
              <a:t>Pregnancy continued</a:t>
            </a:r>
            <a:endParaRPr lang="en-US" dirty="0"/>
          </a:p>
        </p:txBody>
      </p:sp>
      <p:sp>
        <p:nvSpPr>
          <p:cNvPr id="3" name="Content Placeholder 2"/>
          <p:cNvSpPr>
            <a:spLocks noGrp="1"/>
          </p:cNvSpPr>
          <p:nvPr>
            <p:ph idx="1"/>
          </p:nvPr>
        </p:nvSpPr>
        <p:spPr>
          <a:xfrm>
            <a:off x="457200" y="2209800"/>
            <a:ext cx="8229600" cy="4389120"/>
          </a:xfrm>
        </p:spPr>
        <p:txBody>
          <a:bodyPr>
            <a:normAutofit fontScale="92500" lnSpcReduction="20000"/>
          </a:bodyPr>
          <a:lstStyle/>
          <a:p>
            <a:r>
              <a:rPr lang="en-US" dirty="0" smtClean="0"/>
              <a:t>Prioritized Problem 1: Deficient Knowledge of Sexual Education</a:t>
            </a:r>
          </a:p>
          <a:p>
            <a:r>
              <a:rPr lang="en-US" dirty="0" smtClean="0"/>
              <a:t>Deficient Knowledge of sexual education among </a:t>
            </a:r>
            <a:r>
              <a:rPr lang="en-US" dirty="0"/>
              <a:t>H</a:t>
            </a:r>
            <a:r>
              <a:rPr lang="en-US" dirty="0" smtClean="0"/>
              <a:t>ispanic teenage girls related to lack of exposure, misbeliefs, and unfamiliarity with information resources as evidenced by the high rates of STDs among teenagers and the high birth rates of Hispanic teenagers.</a:t>
            </a:r>
          </a:p>
          <a:p>
            <a:r>
              <a:rPr lang="en-US" dirty="0" smtClean="0"/>
              <a:t>Address the deficient knowledge of sexual education in order to promote a delay in sexual activity and or increase the use of contraceptives in hopes to decrease risky behaviors that may lead to teen pregnancy and STDs. Address the misbeliefs of the Hispanic teenagers and encourage academic goals and life purpose. </a:t>
            </a:r>
          </a:p>
          <a:p>
            <a:endParaRPr lang="en-US" dirty="0"/>
          </a:p>
          <a:p>
            <a:pPr marL="0" indent="0">
              <a:buNone/>
            </a:pPr>
            <a:endParaRPr lang="en-US" dirty="0"/>
          </a:p>
          <a:p>
            <a:endParaRPr lang="en-US" dirty="0"/>
          </a:p>
        </p:txBody>
      </p:sp>
    </p:spTree>
    <p:extLst>
      <p:ext uri="{BB962C8B-B14F-4D97-AF65-F5344CB8AC3E}">
        <p14:creationId xmlns:p14="http://schemas.microsoft.com/office/powerpoint/2010/main" val="1934347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04088"/>
            <a:ext cx="8686800" cy="1143000"/>
          </a:xfrm>
        </p:spPr>
        <p:txBody>
          <a:bodyPr>
            <a:normAutofit fontScale="90000"/>
          </a:bodyPr>
          <a:lstStyle/>
          <a:p>
            <a:pPr algn="ctr"/>
            <a:r>
              <a:rPr lang="en-US" dirty="0" smtClean="0"/>
              <a:t>Prioritized Problems, Needs and Risks for Hispanic Teenagers and Pregnancy continued</a:t>
            </a:r>
            <a:endParaRPr lang="en-US" dirty="0"/>
          </a:p>
        </p:txBody>
      </p:sp>
      <p:sp>
        <p:nvSpPr>
          <p:cNvPr id="3" name="Content Placeholder 2"/>
          <p:cNvSpPr>
            <a:spLocks noGrp="1"/>
          </p:cNvSpPr>
          <p:nvPr>
            <p:ph idx="1"/>
          </p:nvPr>
        </p:nvSpPr>
        <p:spPr>
          <a:xfrm>
            <a:off x="457200" y="1935480"/>
            <a:ext cx="8229600" cy="4693920"/>
          </a:xfrm>
        </p:spPr>
        <p:txBody>
          <a:bodyPr>
            <a:normAutofit fontScale="77500" lnSpcReduction="20000"/>
          </a:bodyPr>
          <a:lstStyle/>
          <a:p>
            <a:r>
              <a:rPr lang="en-US" dirty="0"/>
              <a:t>Prioritized Problem </a:t>
            </a:r>
            <a:r>
              <a:rPr lang="en-US" dirty="0" smtClean="0"/>
              <a:t>2: Risk for Impaired Health Maintenance</a:t>
            </a:r>
          </a:p>
          <a:p>
            <a:endParaRPr lang="en-US" dirty="0" smtClean="0"/>
          </a:p>
          <a:p>
            <a:r>
              <a:rPr lang="en-US" dirty="0" smtClean="0"/>
              <a:t>Risk for Impaired Health Maintenance among Hispanic teenage girls related to altered communication skills, lack of resources, insufficient planning, insufficient finances, and lack of knowledge as evidence by </a:t>
            </a:r>
            <a:r>
              <a:rPr lang="en-US" dirty="0"/>
              <a:t>H</a:t>
            </a:r>
            <a:r>
              <a:rPr lang="en-US" dirty="0" smtClean="0"/>
              <a:t>ispanic teenagers receiving inadequate </a:t>
            </a:r>
            <a:r>
              <a:rPr lang="en-US" dirty="0"/>
              <a:t>prenatal </a:t>
            </a:r>
            <a:r>
              <a:rPr lang="en-US" dirty="0" smtClean="0"/>
              <a:t>care, </a:t>
            </a:r>
            <a:r>
              <a:rPr lang="en-US" dirty="0"/>
              <a:t>not </a:t>
            </a:r>
            <a:r>
              <a:rPr lang="en-US" dirty="0" smtClean="0"/>
              <a:t>having the access </a:t>
            </a:r>
            <a:r>
              <a:rPr lang="en-US" dirty="0"/>
              <a:t>to health care </a:t>
            </a:r>
            <a:r>
              <a:rPr lang="en-US" dirty="0" smtClean="0"/>
              <a:t>services for prenatal care, possible language barriers, poverty and the fact that they are </a:t>
            </a:r>
            <a:r>
              <a:rPr lang="en-US" dirty="0"/>
              <a:t>more likely to smoke and about 50% of all pregnant teens drink during their </a:t>
            </a:r>
            <a:r>
              <a:rPr lang="en-US" dirty="0" smtClean="0"/>
              <a:t>pregnancy.</a:t>
            </a:r>
          </a:p>
          <a:p>
            <a:pPr marL="0" indent="0">
              <a:buNone/>
            </a:pPr>
            <a:r>
              <a:rPr lang="en-US" dirty="0" smtClean="0"/>
              <a:t> </a:t>
            </a:r>
          </a:p>
          <a:p>
            <a:r>
              <a:rPr lang="en-US" dirty="0" smtClean="0"/>
              <a:t>Outcome: Increase the access of services in order for this aggregate at risk to obtain early prenatal, encourage consistent prenatal care through ease of services and education, offer more bilingual assistance to encourage proper health maintenance. Assess, teach and monitor the teen mom in order to maintain nutritional status and prevent medical complications to ultimately produce a healthy birth and delivery for mom and infant. </a:t>
            </a:r>
            <a:endParaRPr lang="en-US" dirty="0"/>
          </a:p>
          <a:p>
            <a:endParaRPr lang="en-US" dirty="0" smtClean="0"/>
          </a:p>
          <a:p>
            <a:endParaRPr lang="en-US" dirty="0"/>
          </a:p>
          <a:p>
            <a:endParaRPr lang="en-US" dirty="0" smtClean="0"/>
          </a:p>
          <a:p>
            <a:pPr marL="0" indent="0">
              <a:buNone/>
            </a:pPr>
            <a:endParaRPr lang="en-US" dirty="0"/>
          </a:p>
          <a:p>
            <a:pPr marL="0" indent="0">
              <a:buNone/>
            </a:pPr>
            <a:endParaRPr lang="en-US" dirty="0"/>
          </a:p>
          <a:p>
            <a:endParaRPr lang="en-US" dirty="0"/>
          </a:p>
        </p:txBody>
      </p:sp>
    </p:spTree>
    <p:extLst>
      <p:ext uri="{BB962C8B-B14F-4D97-AF65-F5344CB8AC3E}">
        <p14:creationId xmlns:p14="http://schemas.microsoft.com/office/powerpoint/2010/main" val="19286321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Prioritized Problems, Needs and Risks for Hispanic Teenagers and Pregnancy continued</a:t>
            </a:r>
          </a:p>
        </p:txBody>
      </p:sp>
      <p:sp>
        <p:nvSpPr>
          <p:cNvPr id="3" name="Content Placeholder 2"/>
          <p:cNvSpPr>
            <a:spLocks noGrp="1"/>
          </p:cNvSpPr>
          <p:nvPr>
            <p:ph idx="1"/>
          </p:nvPr>
        </p:nvSpPr>
        <p:spPr/>
        <p:txBody>
          <a:bodyPr>
            <a:normAutofit fontScale="77500" lnSpcReduction="20000"/>
          </a:bodyPr>
          <a:lstStyle/>
          <a:p>
            <a:r>
              <a:rPr lang="en-US" dirty="0" smtClean="0"/>
              <a:t>Prioritized Problem 3: Risk for Altered Parenting</a:t>
            </a:r>
          </a:p>
          <a:p>
            <a:endParaRPr lang="en-US" dirty="0"/>
          </a:p>
          <a:p>
            <a:r>
              <a:rPr lang="en-US" dirty="0" smtClean="0"/>
              <a:t>Risk for Altered Parenting related to lack of experience, lack of knowledge, and ineffective role model as evidence by the conclusion of studies that suggest the children of teen mothers are at a greater risk for abuse and neglect</a:t>
            </a:r>
            <a:r>
              <a:rPr lang="en-US" dirty="0"/>
              <a:t>, </a:t>
            </a:r>
            <a:r>
              <a:rPr lang="en-US" dirty="0" smtClean="0"/>
              <a:t>as well as the </a:t>
            </a:r>
            <a:r>
              <a:rPr lang="en-US" dirty="0"/>
              <a:t>statistics </a:t>
            </a:r>
            <a:r>
              <a:rPr lang="en-US" dirty="0" smtClean="0"/>
              <a:t>that show </a:t>
            </a:r>
            <a:r>
              <a:rPr lang="en-US" dirty="0"/>
              <a:t>the sons of teen mothers are thirteen percent more likely to end up in prison and teen daughters are twenty two percent more likely to become teen moms </a:t>
            </a:r>
            <a:r>
              <a:rPr lang="en-US" dirty="0" smtClean="0"/>
              <a:t>themselves.</a:t>
            </a:r>
          </a:p>
          <a:p>
            <a:endParaRPr lang="en-US" dirty="0"/>
          </a:p>
          <a:p>
            <a:r>
              <a:rPr lang="en-US" dirty="0" smtClean="0"/>
              <a:t>Outcomes: Prevent neglect and abuse among the children of teenage mothers. Hispanic teen mothers will attend parenting classes and utilize other community resources as needed in order to increase knowledge on parenting skills, learn expected growth and development of their child and increase their support system. </a:t>
            </a:r>
            <a:endParaRPr lang="en-US" dirty="0"/>
          </a:p>
        </p:txBody>
      </p:sp>
    </p:spTree>
    <p:extLst>
      <p:ext uri="{BB962C8B-B14F-4D97-AF65-F5344CB8AC3E}">
        <p14:creationId xmlns:p14="http://schemas.microsoft.com/office/powerpoint/2010/main" val="23844547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143000"/>
          </a:xfrm>
        </p:spPr>
        <p:txBody>
          <a:bodyPr>
            <a:normAutofit fontScale="90000"/>
          </a:bodyPr>
          <a:lstStyle/>
          <a:p>
            <a:pPr algn="ctr"/>
            <a:r>
              <a:rPr lang="en-US" dirty="0" smtClean="0"/>
              <a:t>Plan of Care: Primary, Secondary and Tertiary Strategies</a:t>
            </a:r>
            <a:endParaRPr lang="en-US" dirty="0"/>
          </a:p>
        </p:txBody>
      </p:sp>
      <p:sp>
        <p:nvSpPr>
          <p:cNvPr id="3" name="Content Placeholder 2"/>
          <p:cNvSpPr>
            <a:spLocks noGrp="1"/>
          </p:cNvSpPr>
          <p:nvPr>
            <p:ph idx="1"/>
          </p:nvPr>
        </p:nvSpPr>
        <p:spPr>
          <a:xfrm>
            <a:off x="228600" y="1752600"/>
            <a:ext cx="8763000" cy="5105400"/>
          </a:xfrm>
        </p:spPr>
        <p:txBody>
          <a:bodyPr>
            <a:normAutofit fontScale="77500" lnSpcReduction="20000"/>
          </a:bodyPr>
          <a:lstStyle/>
          <a:p>
            <a:pPr marL="0" indent="0" algn="ctr">
              <a:buNone/>
            </a:pPr>
            <a:r>
              <a:rPr lang="en-US" dirty="0" smtClean="0"/>
              <a:t>Primary Prevention</a:t>
            </a:r>
          </a:p>
          <a:p>
            <a:pPr marL="0" indent="0">
              <a:buNone/>
            </a:pPr>
            <a:r>
              <a:rPr lang="en-US" dirty="0" smtClean="0"/>
              <a:t>Primary prevention has three focuses:</a:t>
            </a:r>
          </a:p>
          <a:p>
            <a:pPr marL="514350" indent="-514350">
              <a:buAutoNum type="arabicPeriod"/>
            </a:pPr>
            <a:r>
              <a:rPr lang="en-US" dirty="0" smtClean="0"/>
              <a:t>Delay or stop participation in sexual activity </a:t>
            </a:r>
          </a:p>
          <a:p>
            <a:pPr marL="514350" indent="-514350">
              <a:buAutoNum type="arabicPeriod"/>
            </a:pPr>
            <a:r>
              <a:rPr lang="en-US" dirty="0" smtClean="0"/>
              <a:t>To provide access to contraceptives</a:t>
            </a:r>
          </a:p>
          <a:p>
            <a:pPr marL="514350" indent="-514350">
              <a:buAutoNum type="arabicPeriod"/>
            </a:pPr>
            <a:r>
              <a:rPr lang="en-US" dirty="0" smtClean="0"/>
              <a:t>To strengthen future goals</a:t>
            </a:r>
          </a:p>
          <a:p>
            <a:pPr marL="0" indent="0">
              <a:buNone/>
            </a:pPr>
            <a:endParaRPr lang="en-US" dirty="0"/>
          </a:p>
          <a:p>
            <a:pPr marL="0" indent="0" algn="ctr">
              <a:buNone/>
            </a:pPr>
            <a:r>
              <a:rPr lang="en-US" dirty="0" smtClean="0"/>
              <a:t>Intervention Strategies</a:t>
            </a:r>
          </a:p>
          <a:p>
            <a:r>
              <a:rPr lang="en-US" dirty="0" smtClean="0"/>
              <a:t>Strengthen </a:t>
            </a:r>
            <a:r>
              <a:rPr lang="en-US" dirty="0"/>
              <a:t>the education of </a:t>
            </a:r>
            <a:r>
              <a:rPr lang="en-US" dirty="0" smtClean="0"/>
              <a:t>Hispanic teenagers through comprehensive sex education </a:t>
            </a:r>
            <a:r>
              <a:rPr lang="en-US" dirty="0"/>
              <a:t>that </a:t>
            </a:r>
            <a:r>
              <a:rPr lang="en-US" dirty="0" smtClean="0"/>
              <a:t>provides </a:t>
            </a:r>
            <a:r>
              <a:rPr lang="en-US" dirty="0"/>
              <a:t>accurate information about the </a:t>
            </a:r>
            <a:r>
              <a:rPr lang="en-US" dirty="0" smtClean="0"/>
              <a:t>risks and consequences </a:t>
            </a:r>
            <a:r>
              <a:rPr lang="en-US" dirty="0"/>
              <a:t>of teen sexual activity </a:t>
            </a:r>
            <a:r>
              <a:rPr lang="en-US" dirty="0" smtClean="0"/>
              <a:t>such as the </a:t>
            </a:r>
            <a:r>
              <a:rPr lang="en-US" dirty="0"/>
              <a:t>risk of contracting STDs</a:t>
            </a:r>
            <a:r>
              <a:rPr lang="en-US" dirty="0" smtClean="0"/>
              <a:t>, pregnancy, possibility of not obtaining their high school diploma, risks of medical complications and living in poverty.</a:t>
            </a:r>
          </a:p>
          <a:p>
            <a:r>
              <a:rPr lang="en-US" dirty="0"/>
              <a:t>T</a:t>
            </a:r>
            <a:r>
              <a:rPr lang="en-US" dirty="0" smtClean="0"/>
              <a:t>each </a:t>
            </a:r>
            <a:r>
              <a:rPr lang="en-US" dirty="0"/>
              <a:t>the effectiveness and correct use of </a:t>
            </a:r>
            <a:r>
              <a:rPr lang="en-US" dirty="0" smtClean="0"/>
              <a:t>contraceptives.</a:t>
            </a:r>
          </a:p>
          <a:p>
            <a:r>
              <a:rPr lang="en-US" dirty="0" smtClean="0"/>
              <a:t> Discuss family planning that addresses the stress and consequences of becoming a teen parent and encourage academic and future goals.</a:t>
            </a:r>
          </a:p>
          <a:p>
            <a:endParaRPr lang="en-US" dirty="0" smtClean="0"/>
          </a:p>
          <a:p>
            <a:pPr marL="0" indent="0">
              <a:buNone/>
            </a:pPr>
            <a:r>
              <a:rPr lang="en-US" dirty="0"/>
              <a:t>	</a:t>
            </a:r>
            <a:r>
              <a:rPr lang="en-US" dirty="0" smtClean="0"/>
              <a:t>				</a:t>
            </a:r>
            <a:endParaRPr lang="en-US" dirty="0"/>
          </a:p>
        </p:txBody>
      </p:sp>
      <p:sp>
        <p:nvSpPr>
          <p:cNvPr id="4" name="TextBox 3"/>
          <p:cNvSpPr txBox="1"/>
          <p:nvPr/>
        </p:nvSpPr>
        <p:spPr>
          <a:xfrm>
            <a:off x="5562600" y="6172200"/>
            <a:ext cx="2667000" cy="369332"/>
          </a:xfrm>
          <a:prstGeom prst="rect">
            <a:avLst/>
          </a:prstGeom>
          <a:noFill/>
        </p:spPr>
        <p:txBody>
          <a:bodyPr wrap="square" rtlCol="0">
            <a:spAutoFit/>
          </a:bodyPr>
          <a:lstStyle/>
          <a:p>
            <a:r>
              <a:rPr lang="en-US" dirty="0" smtClean="0"/>
              <a:t>Maurer &amp; Smith, 2009</a:t>
            </a:r>
            <a:endParaRPr lang="en-US" dirty="0"/>
          </a:p>
        </p:txBody>
      </p:sp>
      <p:pic>
        <p:nvPicPr>
          <p:cNvPr id="1026" name="Picture 2" descr="C:\Program Files (x86)\Microsoft Office\MEDIA\CAGCAT10\j0195812.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77000" y="2133600"/>
            <a:ext cx="1256816" cy="1293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26057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Plan of Care: Primary, Secondary and Tertiary Strategies</a:t>
            </a:r>
          </a:p>
        </p:txBody>
      </p:sp>
      <p:sp>
        <p:nvSpPr>
          <p:cNvPr id="3" name="Content Placeholder 2"/>
          <p:cNvSpPr>
            <a:spLocks noGrp="1"/>
          </p:cNvSpPr>
          <p:nvPr>
            <p:ph idx="1"/>
          </p:nvPr>
        </p:nvSpPr>
        <p:spPr>
          <a:xfrm>
            <a:off x="457200" y="1935480"/>
            <a:ext cx="8229600" cy="4234350"/>
          </a:xfrm>
        </p:spPr>
        <p:txBody>
          <a:bodyPr>
            <a:normAutofit fontScale="85000" lnSpcReduction="20000"/>
          </a:bodyPr>
          <a:lstStyle/>
          <a:p>
            <a:pPr marL="0" indent="0" algn="ctr">
              <a:buNone/>
            </a:pPr>
            <a:r>
              <a:rPr lang="en-US" dirty="0" smtClean="0"/>
              <a:t>Secondary Prevention</a:t>
            </a:r>
          </a:p>
          <a:p>
            <a:pPr marL="0" indent="0">
              <a:buNone/>
            </a:pPr>
            <a:r>
              <a:rPr lang="en-US" dirty="0" smtClean="0"/>
              <a:t>Secondary prevention should focus on reducing the health risks for both the pregnant teenager and her infant. </a:t>
            </a:r>
          </a:p>
          <a:p>
            <a:pPr marL="0" indent="0" algn="ctr">
              <a:buNone/>
            </a:pPr>
            <a:r>
              <a:rPr lang="en-US" dirty="0" smtClean="0"/>
              <a:t>Intervention Strategies</a:t>
            </a:r>
          </a:p>
          <a:p>
            <a:r>
              <a:rPr lang="en-US" dirty="0" smtClean="0"/>
              <a:t>Promote early detection with the use of free pregnancy  screenings, as well as providing education to teenagers of the early signs of pregnancy such as fatigue, nausea, vomiting, and missed menstrual periods</a:t>
            </a:r>
          </a:p>
          <a:p>
            <a:r>
              <a:rPr lang="en-US" dirty="0" smtClean="0"/>
              <a:t>Offer education on pregnancy resolution services such as abortion</a:t>
            </a:r>
            <a:r>
              <a:rPr lang="en-US" dirty="0"/>
              <a:t> </a:t>
            </a:r>
            <a:r>
              <a:rPr lang="en-US" dirty="0" smtClean="0"/>
              <a:t>and adoption.</a:t>
            </a:r>
          </a:p>
          <a:p>
            <a:r>
              <a:rPr lang="en-US" dirty="0" smtClean="0"/>
              <a:t>Investigate all of the financial options and prenatal programs for the pregnant teen in order to obtain early and regular prenatal care.      </a:t>
            </a:r>
            <a:endParaRPr lang="en-US" dirty="0"/>
          </a:p>
        </p:txBody>
      </p:sp>
      <p:sp>
        <p:nvSpPr>
          <p:cNvPr id="4" name="TextBox 3"/>
          <p:cNvSpPr txBox="1"/>
          <p:nvPr/>
        </p:nvSpPr>
        <p:spPr>
          <a:xfrm>
            <a:off x="6019800" y="6169830"/>
            <a:ext cx="2438400" cy="369332"/>
          </a:xfrm>
          <a:prstGeom prst="rect">
            <a:avLst/>
          </a:prstGeom>
          <a:noFill/>
        </p:spPr>
        <p:txBody>
          <a:bodyPr wrap="square" rtlCol="0">
            <a:spAutoFit/>
          </a:bodyPr>
          <a:lstStyle/>
          <a:p>
            <a:r>
              <a:rPr lang="en-US" dirty="0" smtClean="0"/>
              <a:t>Maurer &amp; Smith, 2009</a:t>
            </a:r>
            <a:endParaRPr lang="en-US" dirty="0"/>
          </a:p>
        </p:txBody>
      </p:sp>
    </p:spTree>
    <p:extLst>
      <p:ext uri="{BB962C8B-B14F-4D97-AF65-F5344CB8AC3E}">
        <p14:creationId xmlns:p14="http://schemas.microsoft.com/office/powerpoint/2010/main" val="34205268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Plan of Care: Primary, Secondary and Tertiary Strategies</a:t>
            </a:r>
          </a:p>
        </p:txBody>
      </p:sp>
      <p:sp>
        <p:nvSpPr>
          <p:cNvPr id="3" name="Content Placeholder 2"/>
          <p:cNvSpPr>
            <a:spLocks noGrp="1"/>
          </p:cNvSpPr>
          <p:nvPr>
            <p:ph idx="1"/>
          </p:nvPr>
        </p:nvSpPr>
        <p:spPr>
          <a:xfrm>
            <a:off x="457200" y="1935480"/>
            <a:ext cx="8229600" cy="3855720"/>
          </a:xfrm>
        </p:spPr>
        <p:txBody>
          <a:bodyPr>
            <a:normAutofit lnSpcReduction="10000"/>
          </a:bodyPr>
          <a:lstStyle/>
          <a:p>
            <a:pPr marL="0" indent="0" algn="ctr">
              <a:buNone/>
            </a:pPr>
            <a:r>
              <a:rPr lang="en-US" dirty="0" smtClean="0"/>
              <a:t>Tertiary Prevention</a:t>
            </a:r>
          </a:p>
          <a:p>
            <a:pPr marL="0" indent="0">
              <a:buNone/>
            </a:pPr>
            <a:r>
              <a:rPr lang="en-US" dirty="0" smtClean="0"/>
              <a:t>Tertiary prevention should focus on how to improve the chances of self- sufficiency while ensuring a healthy and supportive environment to the child.</a:t>
            </a:r>
          </a:p>
          <a:p>
            <a:pPr marL="0" indent="0" algn="ctr">
              <a:buNone/>
            </a:pPr>
            <a:r>
              <a:rPr lang="en-US" dirty="0" smtClean="0"/>
              <a:t>Intervention Strategies</a:t>
            </a:r>
          </a:p>
          <a:p>
            <a:r>
              <a:rPr lang="en-US" dirty="0" smtClean="0"/>
              <a:t>Discuss and investigate contraceptive methods to prevent future unintended pregnancies from occurring</a:t>
            </a:r>
          </a:p>
          <a:p>
            <a:r>
              <a:rPr lang="en-US" dirty="0" smtClean="0"/>
              <a:t>Assess parenting skills and offer parenting classes, individual counseling, and peer support groups.</a:t>
            </a:r>
          </a:p>
          <a:p>
            <a:endParaRPr lang="en-US" dirty="0" smtClean="0"/>
          </a:p>
          <a:p>
            <a:pPr marL="0" indent="0">
              <a:buNone/>
            </a:pPr>
            <a:endParaRPr lang="en-US" dirty="0" smtClean="0"/>
          </a:p>
          <a:p>
            <a:pPr algn="ctr"/>
            <a:endParaRPr lang="en-US" dirty="0" smtClean="0"/>
          </a:p>
          <a:p>
            <a:pPr marL="0" indent="0">
              <a:buNone/>
            </a:pPr>
            <a:endParaRPr lang="en-US" dirty="0"/>
          </a:p>
        </p:txBody>
      </p:sp>
      <p:sp>
        <p:nvSpPr>
          <p:cNvPr id="5" name="TextBox 4"/>
          <p:cNvSpPr txBox="1"/>
          <p:nvPr/>
        </p:nvSpPr>
        <p:spPr>
          <a:xfrm>
            <a:off x="6019800" y="6096000"/>
            <a:ext cx="2667000" cy="369332"/>
          </a:xfrm>
          <a:prstGeom prst="rect">
            <a:avLst/>
          </a:prstGeom>
          <a:noFill/>
        </p:spPr>
        <p:txBody>
          <a:bodyPr wrap="square" rtlCol="0">
            <a:spAutoFit/>
          </a:bodyPr>
          <a:lstStyle/>
          <a:p>
            <a:r>
              <a:rPr lang="en-US" dirty="0" smtClean="0"/>
              <a:t>Maurer &amp; Smith, 2009</a:t>
            </a:r>
            <a:endParaRPr lang="en-US" dirty="0"/>
          </a:p>
        </p:txBody>
      </p:sp>
      <p:pic>
        <p:nvPicPr>
          <p:cNvPr id="2050" name="Picture 2" descr="C:\Program Files (x86)\Microsoft Office\MEDIA\CAGCAT10\j0216724.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5469274"/>
            <a:ext cx="996978" cy="1253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75285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dirty="0" smtClean="0"/>
              <a:t>References:</a:t>
            </a:r>
            <a:endParaRPr lang="en-US" dirty="0"/>
          </a:p>
        </p:txBody>
      </p:sp>
      <p:sp>
        <p:nvSpPr>
          <p:cNvPr id="3" name="Content Placeholder 2"/>
          <p:cNvSpPr>
            <a:spLocks noGrp="1"/>
          </p:cNvSpPr>
          <p:nvPr>
            <p:ph idx="1"/>
          </p:nvPr>
        </p:nvSpPr>
        <p:spPr>
          <a:xfrm>
            <a:off x="457200" y="1371600"/>
            <a:ext cx="8458200" cy="5334000"/>
          </a:xfrm>
        </p:spPr>
        <p:txBody>
          <a:bodyPr>
            <a:normAutofit fontScale="77500" lnSpcReduction="20000"/>
          </a:bodyPr>
          <a:lstStyle/>
          <a:p>
            <a:r>
              <a:rPr lang="en-US" dirty="0"/>
              <a:t>Brown, S. (2010). </a:t>
            </a:r>
            <a:r>
              <a:rPr lang="en-US" i="1" dirty="0"/>
              <a:t>Preventing Teen Unplanned &amp; Pregnancy. Policy &amp; Practice </a:t>
            </a:r>
            <a:r>
              <a:rPr lang="en-US" i="1" dirty="0" smtClean="0"/>
              <a:t>  </a:t>
            </a:r>
            <a:r>
              <a:rPr lang="en-US" dirty="0" smtClean="0"/>
              <a:t>(</a:t>
            </a:r>
            <a:r>
              <a:rPr lang="en-US" dirty="0"/>
              <a:t>19426828), 68(2), 11-14. Retrieved from </a:t>
            </a:r>
            <a:r>
              <a:rPr lang="en-US" dirty="0" err="1" smtClean="0"/>
              <a:t>EBSCOhost</a:t>
            </a:r>
            <a:r>
              <a:rPr lang="en-US" dirty="0" smtClean="0"/>
              <a:t> January 20,2011.</a:t>
            </a:r>
          </a:p>
          <a:p>
            <a:r>
              <a:rPr lang="en-US" dirty="0" smtClean="0"/>
              <a:t>Centers for Disease Control and Prevention. (2009) </a:t>
            </a:r>
          </a:p>
          <a:p>
            <a:pPr marL="0" indent="0">
              <a:buNone/>
            </a:pPr>
            <a:r>
              <a:rPr lang="en-US" dirty="0"/>
              <a:t>     </a:t>
            </a:r>
            <a:r>
              <a:rPr lang="en-US" i="1" dirty="0"/>
              <a:t>Changing Patterns of </a:t>
            </a:r>
            <a:r>
              <a:rPr lang="en-US" i="1" dirty="0" err="1"/>
              <a:t>Nonmarital</a:t>
            </a:r>
            <a:r>
              <a:rPr lang="en-US" i="1" dirty="0"/>
              <a:t> Childbearing in the </a:t>
            </a:r>
            <a:r>
              <a:rPr lang="en-US" i="1" dirty="0" smtClean="0"/>
              <a:t>  </a:t>
            </a:r>
          </a:p>
          <a:p>
            <a:pPr marL="0" indent="0">
              <a:buNone/>
            </a:pPr>
            <a:r>
              <a:rPr lang="en-US" i="1" dirty="0"/>
              <a:t> </a:t>
            </a:r>
            <a:r>
              <a:rPr lang="en-US" i="1" dirty="0" smtClean="0"/>
              <a:t>    United States. </a:t>
            </a:r>
            <a:r>
              <a:rPr lang="en-US" dirty="0" smtClean="0"/>
              <a:t>Retrieved January 16, 2011, from </a:t>
            </a:r>
          </a:p>
          <a:p>
            <a:pPr marL="0" indent="0">
              <a:buNone/>
            </a:pPr>
            <a:r>
              <a:rPr lang="en-US" dirty="0"/>
              <a:t>     </a:t>
            </a:r>
            <a:r>
              <a:rPr lang="en-US" dirty="0">
                <a:hlinkClick r:id="rId2"/>
              </a:rPr>
              <a:t>http://</a:t>
            </a:r>
            <a:r>
              <a:rPr lang="en-US" dirty="0" smtClean="0">
                <a:hlinkClick r:id="rId2"/>
              </a:rPr>
              <a:t>www.cdc.gov/nchs/data/databriefs/db18.htm</a:t>
            </a:r>
            <a:r>
              <a:rPr lang="en-US" dirty="0" smtClean="0"/>
              <a:t> </a:t>
            </a:r>
          </a:p>
          <a:p>
            <a:r>
              <a:rPr lang="en-US" dirty="0"/>
              <a:t>Family First Aid. (2004). </a:t>
            </a:r>
            <a:r>
              <a:rPr lang="en-US" i="1" dirty="0"/>
              <a:t>Teen Pregnancy Statistics, Facts and Prevention</a:t>
            </a:r>
            <a:r>
              <a:rPr lang="en-US" i="1" dirty="0" smtClean="0"/>
              <a:t>.</a:t>
            </a:r>
          </a:p>
          <a:p>
            <a:pPr marL="0" indent="0">
              <a:buNone/>
            </a:pPr>
            <a:r>
              <a:rPr lang="en-US" dirty="0"/>
              <a:t> </a:t>
            </a:r>
            <a:r>
              <a:rPr lang="en-US" dirty="0" smtClean="0"/>
              <a:t>     Retrieved January 19,2011, </a:t>
            </a:r>
            <a:r>
              <a:rPr lang="en-US" dirty="0"/>
              <a:t>from </a:t>
            </a:r>
            <a:r>
              <a:rPr lang="en-US" dirty="0">
                <a:hlinkClick r:id="rId3"/>
              </a:rPr>
              <a:t>http://</a:t>
            </a:r>
            <a:r>
              <a:rPr lang="en-US" dirty="0" smtClean="0">
                <a:hlinkClick r:id="rId3"/>
              </a:rPr>
              <a:t>www.familyfirstaid.org/teen-         pregnancy.html</a:t>
            </a:r>
            <a:r>
              <a:rPr lang="en-US" dirty="0" smtClean="0"/>
              <a:t> </a:t>
            </a:r>
          </a:p>
          <a:p>
            <a:r>
              <a:rPr lang="en-US" dirty="0"/>
              <a:t>Maurer, F., &amp; Smith, C. (2009</a:t>
            </a:r>
            <a:r>
              <a:rPr lang="en-US" i="1" dirty="0"/>
              <a:t>). Community/ Public Health Nursing Practice: Health For </a:t>
            </a:r>
            <a:r>
              <a:rPr lang="en-US" i="1" dirty="0" smtClean="0"/>
              <a:t>Families </a:t>
            </a:r>
            <a:r>
              <a:rPr lang="en-US" i="1" dirty="0"/>
              <a:t>and Populations </a:t>
            </a:r>
            <a:r>
              <a:rPr lang="en-US" dirty="0"/>
              <a:t>(4th ed.). St Louis, MO: Elsevier Saunders</a:t>
            </a:r>
            <a:r>
              <a:rPr lang="en-US" dirty="0" smtClean="0"/>
              <a:t>.</a:t>
            </a:r>
          </a:p>
          <a:p>
            <a:r>
              <a:rPr lang="en-US" dirty="0" err="1" smtClean="0"/>
              <a:t>Melby</a:t>
            </a:r>
            <a:r>
              <a:rPr lang="en-US" dirty="0"/>
              <a:t>, T. (2006). </a:t>
            </a:r>
            <a:r>
              <a:rPr lang="en-US" i="1" dirty="0"/>
              <a:t>Hispanics become focus of teen pregnancy prevention efforts</a:t>
            </a:r>
            <a:r>
              <a:rPr lang="en-US" dirty="0"/>
              <a:t>. Contemporary Sexuality, 40(4), 1-6. Retrieved from </a:t>
            </a:r>
            <a:r>
              <a:rPr lang="en-US" dirty="0" err="1" smtClean="0"/>
              <a:t>EBSCOhost</a:t>
            </a:r>
            <a:r>
              <a:rPr lang="en-US" dirty="0" smtClean="0"/>
              <a:t> </a:t>
            </a:r>
            <a:endParaRPr lang="en-US" dirty="0"/>
          </a:p>
          <a:p>
            <a:r>
              <a:rPr lang="en-US" dirty="0"/>
              <a:t>National Center for Health Statistics. (2010</a:t>
            </a:r>
            <a:r>
              <a:rPr lang="en-US" i="1" dirty="0"/>
              <a:t>) State Disparities in Teenage Birth Rates in the United States. </a:t>
            </a:r>
            <a:r>
              <a:rPr lang="en-US" dirty="0"/>
              <a:t>Retrieved January 16, 2011, from </a:t>
            </a:r>
            <a:r>
              <a:rPr lang="en-US" dirty="0">
                <a:hlinkClick r:id="rId4"/>
              </a:rPr>
              <a:t>http://</a:t>
            </a:r>
            <a:r>
              <a:rPr lang="en-US" dirty="0" smtClean="0">
                <a:hlinkClick r:id="rId4"/>
              </a:rPr>
              <a:t>www.cdc.gov/nchs/data/databriefs/db46.pdf</a:t>
            </a:r>
            <a:r>
              <a:rPr lang="en-US" dirty="0" smtClean="0"/>
              <a:t>  </a:t>
            </a:r>
          </a:p>
        </p:txBody>
      </p:sp>
    </p:spTree>
    <p:extLst>
      <p:ext uri="{BB962C8B-B14F-4D97-AF65-F5344CB8AC3E}">
        <p14:creationId xmlns:p14="http://schemas.microsoft.com/office/powerpoint/2010/main" val="49649258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1143000"/>
          </a:xfrm>
        </p:spPr>
        <p:txBody>
          <a:bodyPr/>
          <a:lstStyle/>
          <a:p>
            <a:r>
              <a:rPr lang="en-US" dirty="0" smtClean="0"/>
              <a:t>References:</a:t>
            </a:r>
            <a:endParaRPr lang="en-US" dirty="0"/>
          </a:p>
        </p:txBody>
      </p:sp>
      <p:sp>
        <p:nvSpPr>
          <p:cNvPr id="3" name="Content Placeholder 2"/>
          <p:cNvSpPr>
            <a:spLocks noGrp="1"/>
          </p:cNvSpPr>
          <p:nvPr>
            <p:ph idx="1"/>
          </p:nvPr>
        </p:nvSpPr>
        <p:spPr>
          <a:xfrm>
            <a:off x="457200" y="1935480"/>
            <a:ext cx="8382000" cy="4617720"/>
          </a:xfrm>
        </p:spPr>
        <p:txBody>
          <a:bodyPr>
            <a:normAutofit fontScale="77500" lnSpcReduction="20000"/>
          </a:bodyPr>
          <a:lstStyle/>
          <a:p>
            <a:r>
              <a:rPr lang="en-US" dirty="0" err="1" smtClean="0"/>
              <a:t>Swierzewski</a:t>
            </a:r>
            <a:r>
              <a:rPr lang="en-US" dirty="0"/>
              <a:t>, S. (2007). </a:t>
            </a:r>
            <a:r>
              <a:rPr lang="en-US" i="1" dirty="0"/>
              <a:t>Teen Pregnancy</a:t>
            </a:r>
            <a:r>
              <a:rPr lang="en-US" dirty="0"/>
              <a:t>. Retrieved </a:t>
            </a:r>
            <a:r>
              <a:rPr lang="en-US" dirty="0" smtClean="0"/>
              <a:t>January 22, 2011, </a:t>
            </a:r>
            <a:r>
              <a:rPr lang="en-US" dirty="0"/>
              <a:t>from</a:t>
            </a:r>
          </a:p>
          <a:p>
            <a:pPr marL="0" indent="0">
              <a:buNone/>
            </a:pPr>
            <a:r>
              <a:rPr lang="en-US" dirty="0" smtClean="0"/>
              <a:t>     </a:t>
            </a:r>
            <a:r>
              <a:rPr lang="en-US" dirty="0" smtClean="0">
                <a:hlinkClick r:id="rId2"/>
              </a:rPr>
              <a:t>http</a:t>
            </a:r>
            <a:r>
              <a:rPr lang="en-US" dirty="0">
                <a:hlinkClick r:id="rId2"/>
              </a:rPr>
              <a:t>://</a:t>
            </a:r>
            <a:r>
              <a:rPr lang="en-US" dirty="0" smtClean="0">
                <a:hlinkClick r:id="rId2"/>
              </a:rPr>
              <a:t>www.womenshealthchannel.com/teenpregnancy/index.shtml</a:t>
            </a:r>
            <a:r>
              <a:rPr lang="en-US" dirty="0" smtClean="0"/>
              <a:t> </a:t>
            </a:r>
            <a:endParaRPr lang="en-US" dirty="0"/>
          </a:p>
          <a:p>
            <a:r>
              <a:rPr lang="en-US" dirty="0" err="1" smtClean="0"/>
              <a:t>Talashek</a:t>
            </a:r>
            <a:r>
              <a:rPr lang="en-US" dirty="0"/>
              <a:t>, M. L., Alba, M. L., &amp; Patel, A. (2006). </a:t>
            </a:r>
            <a:r>
              <a:rPr lang="en-US" i="1" dirty="0"/>
              <a:t>Untangling the Health Disparities of Teen Pregnancy. </a:t>
            </a:r>
            <a:r>
              <a:rPr lang="en-US" dirty="0"/>
              <a:t>Journal for Specialists in Pediatric Nursing, 11(1), 14-27. </a:t>
            </a:r>
            <a:r>
              <a:rPr lang="en-US" dirty="0" smtClean="0"/>
              <a:t>Retrieved January 20, 2011, from Academic Search Premier. </a:t>
            </a:r>
            <a:endParaRPr lang="en-US" dirty="0"/>
          </a:p>
          <a:p>
            <a:pPr>
              <a:buClr>
                <a:srgbClr val="0BD0D9"/>
              </a:buClr>
            </a:pPr>
            <a:r>
              <a:rPr lang="en-US" dirty="0">
                <a:solidFill>
                  <a:prstClr val="black"/>
                </a:solidFill>
              </a:rPr>
              <a:t>The National Campaign. (2008). </a:t>
            </a:r>
            <a:r>
              <a:rPr lang="en-US" i="1" dirty="0">
                <a:solidFill>
                  <a:prstClr val="black"/>
                </a:solidFill>
              </a:rPr>
              <a:t>A Look at Latinos: An Overview of Latina Teen </a:t>
            </a:r>
          </a:p>
          <a:p>
            <a:pPr marL="0" indent="0">
              <a:buClr>
                <a:srgbClr val="0BD0D9"/>
              </a:buClr>
              <a:buNone/>
            </a:pPr>
            <a:r>
              <a:rPr lang="en-US" i="1" dirty="0" smtClean="0">
                <a:solidFill>
                  <a:prstClr val="black"/>
                </a:solidFill>
              </a:rPr>
              <a:t>     </a:t>
            </a:r>
            <a:r>
              <a:rPr lang="en-US" i="1" dirty="0">
                <a:solidFill>
                  <a:prstClr val="black"/>
                </a:solidFill>
              </a:rPr>
              <a:t>Pregnancy and Birth Rate</a:t>
            </a:r>
            <a:r>
              <a:rPr lang="en-US" dirty="0">
                <a:solidFill>
                  <a:prstClr val="black"/>
                </a:solidFill>
              </a:rPr>
              <a:t>. Retrieved January 20, 2011, from </a:t>
            </a:r>
            <a:r>
              <a:rPr lang="en-US" dirty="0" smtClean="0">
                <a:solidFill>
                  <a:prstClr val="black"/>
                </a:solidFill>
              </a:rPr>
              <a:t>         </a:t>
            </a:r>
            <a:r>
              <a:rPr lang="en-US" dirty="0" smtClean="0">
                <a:solidFill>
                  <a:prstClr val="black"/>
                </a:solidFill>
                <a:hlinkClick r:id="rId3"/>
              </a:rPr>
              <a:t>http</a:t>
            </a:r>
            <a:r>
              <a:rPr lang="en-US" dirty="0">
                <a:solidFill>
                  <a:prstClr val="black"/>
                </a:solidFill>
                <a:hlinkClick r:id="rId3"/>
              </a:rPr>
              <a:t>://www.thenationalcampaign.org/espanol/PDF/latino_overview.pdf</a:t>
            </a:r>
            <a:r>
              <a:rPr lang="en-US" dirty="0">
                <a:solidFill>
                  <a:prstClr val="black"/>
                </a:solidFill>
              </a:rPr>
              <a:t>   </a:t>
            </a:r>
          </a:p>
          <a:p>
            <a:pPr>
              <a:buClr>
                <a:srgbClr val="0BD0D9"/>
              </a:buClr>
            </a:pPr>
            <a:r>
              <a:rPr lang="en-US" dirty="0">
                <a:solidFill>
                  <a:prstClr val="black"/>
                </a:solidFill>
              </a:rPr>
              <a:t>The National Campaign. (2010). The National Campaign to Prevent Teen and Unplanned Pregnancy. Retrieved January 19, 2011, from </a:t>
            </a:r>
            <a:r>
              <a:rPr lang="en-US" dirty="0">
                <a:solidFill>
                  <a:prstClr val="black"/>
                </a:solidFill>
                <a:hlinkClick r:id="rId4"/>
              </a:rPr>
              <a:t>http://www.thenationalcampaign.org/national/</a:t>
            </a:r>
            <a:r>
              <a:rPr lang="en-US" dirty="0">
                <a:solidFill>
                  <a:prstClr val="black"/>
                </a:solidFill>
              </a:rPr>
              <a:t>  </a:t>
            </a:r>
            <a:endParaRPr lang="en-US" dirty="0" smtClean="0"/>
          </a:p>
          <a:p>
            <a:r>
              <a:rPr lang="en-US" dirty="0" smtClean="0"/>
              <a:t>United States Department of Health and Human Services. (2009). </a:t>
            </a:r>
            <a:r>
              <a:rPr lang="en-US" i="1" dirty="0" smtClean="0"/>
              <a:t>Proposed Healthy People 2020 Objectives. </a:t>
            </a:r>
            <a:r>
              <a:rPr lang="en-US" dirty="0" smtClean="0"/>
              <a:t>Retrieved January 22, 2011</a:t>
            </a:r>
            <a:r>
              <a:rPr lang="en-US" dirty="0"/>
              <a:t>, from </a:t>
            </a:r>
            <a:r>
              <a:rPr lang="en-US" dirty="0">
                <a:hlinkClick r:id="rId5"/>
              </a:rPr>
              <a:t>http://</a:t>
            </a:r>
            <a:r>
              <a:rPr lang="en-US" dirty="0" smtClean="0">
                <a:hlinkClick r:id="rId5"/>
              </a:rPr>
              <a:t>www.healthypeople.gov/hp2020/Objectives/TopicAreas.aspx</a:t>
            </a:r>
            <a:r>
              <a:rPr lang="en-US" dirty="0" smtClean="0"/>
              <a:t> </a:t>
            </a:r>
            <a:endParaRPr lang="en-US" dirty="0"/>
          </a:p>
          <a:p>
            <a:endParaRPr lang="en-US" dirty="0"/>
          </a:p>
          <a:p>
            <a:endParaRPr lang="en-US" dirty="0"/>
          </a:p>
        </p:txBody>
      </p:sp>
    </p:spTree>
    <p:extLst>
      <p:ext uri="{BB962C8B-B14F-4D97-AF65-F5344CB8AC3E}">
        <p14:creationId xmlns:p14="http://schemas.microsoft.com/office/powerpoint/2010/main" val="112135609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1103</TotalTime>
  <Words>2887</Words>
  <Application>Microsoft Office PowerPoint</Application>
  <PresentationFormat>On-screen Show (4:3)</PresentationFormat>
  <Paragraphs>196</Paragraphs>
  <Slides>35</Slides>
  <Notes>1</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Flow</vt:lpstr>
      <vt:lpstr>Aggregate At Risk</vt:lpstr>
      <vt:lpstr>Demographics, Epidemiological and Statistical Data </vt:lpstr>
      <vt:lpstr>Demographics, Epidemiological and Statistical Data continued</vt:lpstr>
      <vt:lpstr>Demographics, Epidemiological and Statistical Data continued</vt:lpstr>
      <vt:lpstr>Demographics, Epidemiological and Statistical Data continued</vt:lpstr>
      <vt:lpstr>Demographics, Epidemiological and Statistical Data continued</vt:lpstr>
      <vt:lpstr>Demographics, Epidemiological and Statistical Data continued</vt:lpstr>
      <vt:lpstr>Demographics, Epidemiological and Statistical Data continued</vt:lpstr>
      <vt:lpstr>Demographics, Epidemiological and Statistical Data </vt:lpstr>
      <vt:lpstr>Demographics, Epidemiological and Statistical Data continued</vt:lpstr>
      <vt:lpstr>Social, Political, Economic and Cultural factors and their impact</vt:lpstr>
      <vt:lpstr>Social, Political, Economic and Cultural factors and their impact</vt:lpstr>
      <vt:lpstr>Social, Political, Economic and Cultural factors and their impact continued</vt:lpstr>
      <vt:lpstr>Social, Political, Economic and Cultural factors and their impact continued</vt:lpstr>
      <vt:lpstr>Social, Political, Economic and Cultural factors and their impact continued</vt:lpstr>
      <vt:lpstr>Social, Political, Economic and Cultural factors and their impact continued</vt:lpstr>
      <vt:lpstr>Prevalent Health Problems</vt:lpstr>
      <vt:lpstr>Prevalent Health Problems continued</vt:lpstr>
      <vt:lpstr>Prevalent Health Problems continued</vt:lpstr>
      <vt:lpstr>Prevalent Health Problems continued</vt:lpstr>
      <vt:lpstr>Prevalent Health Problems continued</vt:lpstr>
      <vt:lpstr>Prevalent Health Problems continued</vt:lpstr>
      <vt:lpstr>Prevalent Health Problems continued</vt:lpstr>
      <vt:lpstr>Health Beliefs and Practices </vt:lpstr>
      <vt:lpstr>Health Belief and Practices continued</vt:lpstr>
      <vt:lpstr>Health Beliefs and Practices continued</vt:lpstr>
      <vt:lpstr>Prioritized Problems, Needs and Risks for Hispanic Teenagers and Pregnancy</vt:lpstr>
      <vt:lpstr>Prioritized Problems, Needs and Risks for Hispanic Teenagers and Pregnancy continued</vt:lpstr>
      <vt:lpstr>Prioritized Problems, Needs and Risks for Hispanic Teenagers and Pregnancy continued</vt:lpstr>
      <vt:lpstr>Prioritized Problems, Needs and Risks for Hispanic Teenagers and Pregnancy continued</vt:lpstr>
      <vt:lpstr>Plan of Care: Primary, Secondary and Tertiary Strategies</vt:lpstr>
      <vt:lpstr>Plan of Care: Primary, Secondary and Tertiary Strategies</vt:lpstr>
      <vt:lpstr>Plan of Care: Primary, Secondary and Tertiary Strategies</vt:lpstr>
      <vt:lpstr>References:</vt:lpstr>
      <vt:lpstr>References:</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Aggregate At Risk</dc:title>
  <dc:creator>Eve</dc:creator>
  <cp:lastModifiedBy>Eve</cp:lastModifiedBy>
  <cp:revision>86</cp:revision>
  <dcterms:created xsi:type="dcterms:W3CDTF">2011-01-09T03:27:56Z</dcterms:created>
  <dcterms:modified xsi:type="dcterms:W3CDTF">2011-03-14T00:44:24Z</dcterms:modified>
</cp:coreProperties>
</file>